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3"/>
  </p:sldMasterIdLst>
  <p:notesMasterIdLst>
    <p:notesMasterId r:id="rId87"/>
  </p:notesMasterIdLst>
  <p:handoutMasterIdLst>
    <p:handoutMasterId r:id="rId88"/>
  </p:handoutMasterIdLst>
  <p:sldIdLst>
    <p:sldId id="256" r:id="rId4"/>
    <p:sldId id="813" r:id="rId5"/>
    <p:sldId id="854" r:id="rId6"/>
    <p:sldId id="807" r:id="rId7"/>
    <p:sldId id="780" r:id="rId8"/>
    <p:sldId id="781" r:id="rId9"/>
    <p:sldId id="782" r:id="rId10"/>
    <p:sldId id="784" r:id="rId11"/>
    <p:sldId id="789" r:id="rId12"/>
    <p:sldId id="790" r:id="rId13"/>
    <p:sldId id="793" r:id="rId14"/>
    <p:sldId id="795" r:id="rId15"/>
    <p:sldId id="776" r:id="rId16"/>
    <p:sldId id="806" r:id="rId17"/>
    <p:sldId id="777" r:id="rId18"/>
    <p:sldId id="801" r:id="rId19"/>
    <p:sldId id="803" r:id="rId20"/>
    <p:sldId id="808" r:id="rId21"/>
    <p:sldId id="778" r:id="rId22"/>
    <p:sldId id="779" r:id="rId23"/>
    <p:sldId id="809" r:id="rId24"/>
    <p:sldId id="783" r:id="rId25"/>
    <p:sldId id="810" r:id="rId26"/>
    <p:sldId id="785" r:id="rId27"/>
    <p:sldId id="786" r:id="rId28"/>
    <p:sldId id="787" r:id="rId29"/>
    <p:sldId id="788" r:id="rId30"/>
    <p:sldId id="791" r:id="rId31"/>
    <p:sldId id="792" r:id="rId32"/>
    <p:sldId id="794" r:id="rId33"/>
    <p:sldId id="796" r:id="rId34"/>
    <p:sldId id="797" r:id="rId35"/>
    <p:sldId id="811" r:id="rId36"/>
    <p:sldId id="798" r:id="rId37"/>
    <p:sldId id="799" r:id="rId38"/>
    <p:sldId id="812" r:id="rId39"/>
    <p:sldId id="800" r:id="rId40"/>
    <p:sldId id="802" r:id="rId41"/>
    <p:sldId id="814" r:id="rId42"/>
    <p:sldId id="804" r:id="rId43"/>
    <p:sldId id="846" r:id="rId44"/>
    <p:sldId id="845" r:id="rId45"/>
    <p:sldId id="844" r:id="rId46"/>
    <p:sldId id="843" r:id="rId47"/>
    <p:sldId id="842" r:id="rId48"/>
    <p:sldId id="841" r:id="rId49"/>
    <p:sldId id="840" r:id="rId50"/>
    <p:sldId id="839" r:id="rId51"/>
    <p:sldId id="838" r:id="rId52"/>
    <p:sldId id="837" r:id="rId53"/>
    <p:sldId id="836" r:id="rId54"/>
    <p:sldId id="835" r:id="rId55"/>
    <p:sldId id="834" r:id="rId56"/>
    <p:sldId id="833" r:id="rId57"/>
    <p:sldId id="847" r:id="rId58"/>
    <p:sldId id="848" r:id="rId59"/>
    <p:sldId id="831" r:id="rId60"/>
    <p:sldId id="830" r:id="rId61"/>
    <p:sldId id="829" r:id="rId62"/>
    <p:sldId id="828" r:id="rId63"/>
    <p:sldId id="827" r:id="rId64"/>
    <p:sldId id="826" r:id="rId65"/>
    <p:sldId id="825" r:id="rId66"/>
    <p:sldId id="824" r:id="rId67"/>
    <p:sldId id="823" r:id="rId68"/>
    <p:sldId id="822" r:id="rId69"/>
    <p:sldId id="821" r:id="rId70"/>
    <p:sldId id="849" r:id="rId71"/>
    <p:sldId id="820" r:id="rId72"/>
    <p:sldId id="819" r:id="rId73"/>
    <p:sldId id="850" r:id="rId74"/>
    <p:sldId id="818" r:id="rId75"/>
    <p:sldId id="855" r:id="rId76"/>
    <p:sldId id="856" r:id="rId77"/>
    <p:sldId id="851" r:id="rId78"/>
    <p:sldId id="817" r:id="rId79"/>
    <p:sldId id="816" r:id="rId80"/>
    <p:sldId id="857" r:id="rId81"/>
    <p:sldId id="852" r:id="rId82"/>
    <p:sldId id="815" r:id="rId83"/>
    <p:sldId id="858" r:id="rId84"/>
    <p:sldId id="859" r:id="rId85"/>
    <p:sldId id="805" r:id="rId8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
          <p15:clr>
            <a:srgbClr val="A4A3A4"/>
          </p15:clr>
        </p15:guide>
        <p15:guide id="2">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initials="KS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65A"/>
    <a:srgbClr val="00A57D"/>
    <a:srgbClr val="C7722A"/>
    <a:srgbClr val="993300"/>
    <a:srgbClr val="C06014"/>
    <a:srgbClr val="CC0000"/>
    <a:srgbClr val="CD8145"/>
    <a:srgbClr val="0000FF"/>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01CF8-CBD0-E441-A66E-839E5BB40E58}" v="17" dt="2025-02-05T01:32:00.92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8" autoAdjust="0"/>
    <p:restoredTop sz="95569" autoAdjust="0"/>
  </p:normalViewPr>
  <p:slideViewPr>
    <p:cSldViewPr snapToGrid="0" snapToObjects="1" showGuides="1">
      <p:cViewPr>
        <p:scale>
          <a:sx n="100" d="100"/>
          <a:sy n="100" d="100"/>
        </p:scale>
        <p:origin x="2048" y="1232"/>
      </p:cViewPr>
      <p:guideLst>
        <p:guide orient="horz" pos="2"/>
        <p:guide/>
      </p:guideLst>
    </p:cSldViewPr>
  </p:slideViewPr>
  <p:outlineViewPr>
    <p:cViewPr>
      <p:scale>
        <a:sx n="33" d="100"/>
        <a:sy n="33" d="100"/>
      </p:scale>
      <p:origin x="0" y="1129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2016" y="187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commentAuthors" Target="commentAuthor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3A62CE0A-6C9E-F142-A1F4-50CC3748A01E}" type="datetimeFigureOut">
              <a:rPr lang="en-US" smtClean="0"/>
              <a:pPr/>
              <a:t>7/5/25</a:t>
            </a:fld>
            <a:endParaRPr lang="en-US" dirty="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903FE66A-1CA2-344E-A252-0751BB3DAFDA}" type="slidenum">
              <a:rPr lang="en-US" smtClean="0"/>
              <a:pPr/>
              <a:t>‹#›</a:t>
            </a:fld>
            <a:endParaRPr lang="en-US" dirty="0"/>
          </a:p>
        </p:txBody>
      </p:sp>
    </p:spTree>
    <p:extLst>
      <p:ext uri="{BB962C8B-B14F-4D97-AF65-F5344CB8AC3E}">
        <p14:creationId xmlns:p14="http://schemas.microsoft.com/office/powerpoint/2010/main" val="2155856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7C7F47B6-147F-B14B-A248-C3753735DD16}" type="datetimeFigureOut">
              <a:rPr lang="en-US" smtClean="0"/>
              <a:pPr/>
              <a:t>7/5/25</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D21DBD4C-777A-8F44-8EB9-0F284FA60268}" type="slidenum">
              <a:rPr lang="en-US" smtClean="0"/>
              <a:pPr/>
              <a:t>‹#›</a:t>
            </a:fld>
            <a:endParaRPr lang="en-US" dirty="0"/>
          </a:p>
        </p:txBody>
      </p:sp>
    </p:spTree>
    <p:extLst>
      <p:ext uri="{BB962C8B-B14F-4D97-AF65-F5344CB8AC3E}">
        <p14:creationId xmlns:p14="http://schemas.microsoft.com/office/powerpoint/2010/main" val="3938457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srgbClr val="302C24"/>
              </a:solidFill>
              <a:latin typeface="Century Gothic"/>
            </a:endParaRPr>
          </a:p>
        </p:txBody>
      </p:sp>
      <p:sp>
        <p:nvSpPr>
          <p:cNvPr id="5" name="Footer Placeholder 4"/>
          <p:cNvSpPr>
            <a:spLocks noGrp="1"/>
          </p:cNvSpPr>
          <p:nvPr>
            <p:ph type="ftr" sz="quarter" idx="11"/>
          </p:nvPr>
        </p:nvSpPr>
        <p:spPr>
          <a:xfrm>
            <a:off x="457200" y="6492875"/>
            <a:ext cx="3429000" cy="284163"/>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srgbClr val="302C24"/>
              </a:solidFill>
              <a:latin typeface="Century Gothic"/>
            </a:endParaRPr>
          </a:p>
        </p:txBody>
      </p:sp>
      <p:sp>
        <p:nvSpPr>
          <p:cNvPr id="6" name="Slide Number Placeholder 5"/>
          <p:cNvSpPr>
            <a:spLocks noGrp="1"/>
          </p:cNvSpPr>
          <p:nvPr>
            <p:ph type="sldNum" sz="quarter" idx="12"/>
          </p:nvPr>
        </p:nvSpPr>
        <p:spPr/>
        <p:txBody>
          <a:bodyPr/>
          <a:lstStyle>
            <a:lvl1pPr>
              <a:defRPr/>
            </a:lvl1pPr>
          </a:lstStyle>
          <a:p>
            <a:pPr>
              <a:defRPr/>
            </a:pPr>
            <a:fld id="{F7AE3DA6-8446-B043-8A6D-0AAAACB7033D}" type="slidenum">
              <a:rPr lang="en-US">
                <a:latin typeface="Century Gothic"/>
              </a:rPr>
              <a:pPr>
                <a:defRPr/>
              </a:pPr>
              <a:t>‹#›</a:t>
            </a:fld>
            <a:endParaRPr lang="en-US" dirty="0">
              <a:latin typeface="Century Gothic"/>
            </a:endParaRPr>
          </a:p>
        </p:txBody>
      </p:sp>
    </p:spTree>
    <p:extLst>
      <p:ext uri="{BB962C8B-B14F-4D97-AF65-F5344CB8AC3E}">
        <p14:creationId xmlns:p14="http://schemas.microsoft.com/office/powerpoint/2010/main" val="7850599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172200"/>
            <a:ext cx="3429000" cy="3048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srgbClr val="302C24"/>
              </a:solidFill>
              <a:latin typeface="Century Gothic"/>
            </a:endParaRPr>
          </a:p>
        </p:txBody>
      </p:sp>
      <p:sp>
        <p:nvSpPr>
          <p:cNvPr id="4" name="Footer Placeholder 3"/>
          <p:cNvSpPr>
            <a:spLocks noGrp="1"/>
          </p:cNvSpPr>
          <p:nvPr>
            <p:ph type="ftr" sz="quarter" idx="11"/>
          </p:nvPr>
        </p:nvSpPr>
        <p:spPr>
          <a:xfrm>
            <a:off x="457200" y="6492875"/>
            <a:ext cx="3429000" cy="284163"/>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srgbClr val="302C24"/>
              </a:solidFill>
              <a:latin typeface="Century Gothic"/>
            </a:endParaRPr>
          </a:p>
        </p:txBody>
      </p:sp>
      <p:sp>
        <p:nvSpPr>
          <p:cNvPr id="5" name="Slide Number Placeholder 4"/>
          <p:cNvSpPr>
            <a:spLocks noGrp="1"/>
          </p:cNvSpPr>
          <p:nvPr>
            <p:ph type="sldNum" sz="quarter" idx="12"/>
          </p:nvPr>
        </p:nvSpPr>
        <p:spPr/>
        <p:txBody>
          <a:bodyPr/>
          <a:lstStyle>
            <a:lvl1pPr>
              <a:defRPr/>
            </a:lvl1pPr>
          </a:lstStyle>
          <a:p>
            <a:pPr>
              <a:defRPr/>
            </a:pPr>
            <a:fld id="{7649C574-D8AF-C044-B73B-3AAA2BCC0F59}" type="slidenum">
              <a:rPr lang="en-US">
                <a:latin typeface="Century Gothic"/>
              </a:rPr>
              <a:pPr>
                <a:defRPr/>
              </a:pPr>
              <a:t>‹#›</a:t>
            </a:fld>
            <a:endParaRPr lang="en-US" dirty="0">
              <a:latin typeface="Century Gothic"/>
            </a:endParaRPr>
          </a:p>
        </p:txBody>
      </p:sp>
      <p:pic>
        <p:nvPicPr>
          <p:cNvPr id="6" name="Graphic 5">
            <a:extLst>
              <a:ext uri="{FF2B5EF4-FFF2-40B4-BE49-F238E27FC236}">
                <a16:creationId xmlns:a16="http://schemas.microsoft.com/office/drawing/2014/main" id="{C198AD8B-E63D-4402-BC2C-17F99F1DF5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1767" y="382658"/>
            <a:ext cx="771112" cy="799410"/>
          </a:xfrm>
          <a:prstGeom prst="rect">
            <a:avLst/>
          </a:prstGeom>
        </p:spPr>
      </p:pic>
    </p:spTree>
    <p:extLst>
      <p:ext uri="{BB962C8B-B14F-4D97-AF65-F5344CB8AC3E}">
        <p14:creationId xmlns:p14="http://schemas.microsoft.com/office/powerpoint/2010/main" val="15659327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B28A3B4-0651-32FD-F880-A5ABAF39FE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1767" y="382658"/>
            <a:ext cx="771112" cy="799410"/>
          </a:xfrm>
          <a:prstGeom prst="rect">
            <a:avLst/>
          </a:prstGeom>
        </p:spPr>
      </p:pic>
    </p:spTree>
    <p:extLst>
      <p:ext uri="{BB962C8B-B14F-4D97-AF65-F5344CB8AC3E}">
        <p14:creationId xmlns:p14="http://schemas.microsoft.com/office/powerpoint/2010/main" val="28521323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62E7F33-170D-5D66-56B3-3897E781B7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1767" y="382658"/>
            <a:ext cx="771112" cy="799410"/>
          </a:xfrm>
          <a:prstGeom prst="rect">
            <a:avLst/>
          </a:prstGeom>
        </p:spPr>
      </p:pic>
    </p:spTree>
    <p:extLst>
      <p:ext uri="{BB962C8B-B14F-4D97-AF65-F5344CB8AC3E}">
        <p14:creationId xmlns:p14="http://schemas.microsoft.com/office/powerpoint/2010/main" val="3992825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1A7FE22-160A-FCBE-64DB-EFD93576F6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1767" y="382658"/>
            <a:ext cx="771112" cy="799410"/>
          </a:xfrm>
          <a:prstGeom prst="rect">
            <a:avLst/>
          </a:prstGeom>
        </p:spPr>
      </p:pic>
    </p:spTree>
    <p:extLst>
      <p:ext uri="{BB962C8B-B14F-4D97-AF65-F5344CB8AC3E}">
        <p14:creationId xmlns:p14="http://schemas.microsoft.com/office/powerpoint/2010/main" val="3870060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4F77-2520-FC4B-87A8-AC110E9111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AF2DD1D-791D-BA47-A605-8198228D48A1}"/>
              </a:ext>
            </a:extLst>
          </p:cNvPr>
          <p:cNvSpPr>
            <a:spLocks noGrp="1"/>
          </p:cNvSpPr>
          <p:nvPr>
            <p:ph type="sldNum" sz="quarter" idx="10"/>
          </p:nvPr>
        </p:nvSpPr>
        <p:spPr/>
        <p:txBody>
          <a:bodyPr/>
          <a:lstStyle/>
          <a:p>
            <a:pPr>
              <a:defRPr/>
            </a:pPr>
            <a:fld id="{84A3A70E-6827-B449-B0B7-1F25FF386FB9}" type="slidenum">
              <a:rPr lang="en-US" smtClean="0">
                <a:latin typeface="Century Gothic"/>
              </a:rPr>
              <a:pPr>
                <a:defRPr/>
              </a:pPr>
              <a:t>‹#›</a:t>
            </a:fld>
            <a:endParaRPr lang="en-US" dirty="0">
              <a:latin typeface="Century Gothic"/>
            </a:endParaRPr>
          </a:p>
        </p:txBody>
      </p:sp>
      <p:pic>
        <p:nvPicPr>
          <p:cNvPr id="4" name="Graphic 3">
            <a:extLst>
              <a:ext uri="{FF2B5EF4-FFF2-40B4-BE49-F238E27FC236}">
                <a16:creationId xmlns:a16="http://schemas.microsoft.com/office/drawing/2014/main" id="{AB7AB526-4019-BEC6-CE93-A81D722C0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1767" y="382658"/>
            <a:ext cx="771112" cy="799410"/>
          </a:xfrm>
          <a:prstGeom prst="rect">
            <a:avLst/>
          </a:prstGeom>
        </p:spPr>
      </p:pic>
    </p:spTree>
    <p:extLst>
      <p:ext uri="{BB962C8B-B14F-4D97-AF65-F5344CB8AC3E}">
        <p14:creationId xmlns:p14="http://schemas.microsoft.com/office/powerpoint/2010/main" val="5975629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5.sv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445"/>
            <a:ext cx="8197850" cy="785812"/>
          </a:xfrm>
          <a:prstGeom prst="rect">
            <a:avLst/>
          </a:prstGeom>
        </p:spPr>
        <p:txBody>
          <a:bodyPr vert="horz" lIns="91440" tIns="45720" rIns="91440" bIns="45720" rtlCol="0" anchor="b">
            <a:normAutofit/>
          </a:bodyPr>
          <a:lstStyle/>
          <a:p>
            <a:r>
              <a:rPr lang="en-US" dirty="0"/>
              <a:t>click to edit master title style</a:t>
            </a:r>
          </a:p>
        </p:txBody>
      </p:sp>
      <p:sp>
        <p:nvSpPr>
          <p:cNvPr id="13315" name="Text Placeholder 2"/>
          <p:cNvSpPr>
            <a:spLocks noGrp="1"/>
          </p:cNvSpPr>
          <p:nvPr>
            <p:ph type="body" idx="1"/>
          </p:nvPr>
        </p:nvSpPr>
        <p:spPr bwMode="auto">
          <a:xfrm>
            <a:off x="457200" y="1739708"/>
            <a:ext cx="819785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64072" y="6503834"/>
            <a:ext cx="412750" cy="303213"/>
          </a:xfrm>
          <a:prstGeom prst="rect">
            <a:avLst/>
          </a:prstGeom>
        </p:spPr>
        <p:txBody>
          <a:bodyPr vert="horz" lIns="91440" tIns="45720" rIns="91440" bIns="45720" rtlCol="0" anchor="ctr"/>
          <a:lstStyle>
            <a:lvl1pPr algn="l" fontAlgn="auto">
              <a:spcBef>
                <a:spcPts val="0"/>
              </a:spcBef>
              <a:spcAft>
                <a:spcPts val="0"/>
              </a:spcAft>
              <a:defRPr sz="1000" b="0" smtClean="0">
                <a:solidFill>
                  <a:srgbClr val="7F7F7F"/>
                </a:solidFill>
                <a:latin typeface="+mn-lt"/>
                <a:ea typeface="+mn-ea"/>
                <a:cs typeface="+mn-cs"/>
              </a:defRPr>
            </a:lvl1pPr>
          </a:lstStyle>
          <a:p>
            <a:pPr>
              <a:defRPr/>
            </a:pPr>
            <a:fld id="{84A3A70E-6827-B449-B0B7-1F25FF386FB9}" type="slidenum">
              <a:rPr lang="en-US" smtClean="0">
                <a:latin typeface="Century Gothic"/>
              </a:rPr>
              <a:pPr>
                <a:defRPr/>
              </a:pPr>
              <a:t>‹#›</a:t>
            </a:fld>
            <a:endParaRPr lang="en-US" dirty="0">
              <a:latin typeface="Century Gothic"/>
            </a:endParaRPr>
          </a:p>
        </p:txBody>
      </p:sp>
      <p:cxnSp>
        <p:nvCxnSpPr>
          <p:cNvPr id="13" name="Straight Connector 12"/>
          <p:cNvCxnSpPr>
            <a:cxnSpLocks/>
          </p:cNvCxnSpPr>
          <p:nvPr/>
        </p:nvCxnSpPr>
        <p:spPr>
          <a:xfrm>
            <a:off x="457200" y="6480175"/>
            <a:ext cx="7583557"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pic>
        <p:nvPicPr>
          <p:cNvPr id="3" name="Graphic 2">
            <a:extLst>
              <a:ext uri="{FF2B5EF4-FFF2-40B4-BE49-F238E27FC236}">
                <a16:creationId xmlns:a16="http://schemas.microsoft.com/office/drawing/2014/main" id="{2F4E12A3-3BAC-265D-4430-F4AA1B65C57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242300" y="6273800"/>
            <a:ext cx="412750" cy="412750"/>
          </a:xfrm>
          <a:prstGeom prst="rect">
            <a:avLst/>
          </a:prstGeom>
        </p:spPr>
      </p:pic>
      <p:pic>
        <p:nvPicPr>
          <p:cNvPr id="4" name="Graphic 3">
            <a:extLst>
              <a:ext uri="{FF2B5EF4-FFF2-40B4-BE49-F238E27FC236}">
                <a16:creationId xmlns:a16="http://schemas.microsoft.com/office/drawing/2014/main" id="{8E3B7644-0E19-CCD0-886D-0DFB2512391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91767" y="382658"/>
            <a:ext cx="771112" cy="799410"/>
          </a:xfrm>
          <a:prstGeom prst="rect">
            <a:avLst/>
          </a:prstGeom>
        </p:spPr>
      </p:pic>
    </p:spTree>
    <p:extLst>
      <p:ext uri="{BB962C8B-B14F-4D97-AF65-F5344CB8AC3E}">
        <p14:creationId xmlns:p14="http://schemas.microsoft.com/office/powerpoint/2010/main" val="268168221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Lst>
  <p:transition/>
  <p:hf hdr="0" ftr="0" dt="0"/>
  <p:txStyles>
    <p:titleStyle>
      <a:lvl1pPr algn="l" rtl="0" fontAlgn="base">
        <a:spcBef>
          <a:spcPct val="0"/>
        </a:spcBef>
        <a:spcAft>
          <a:spcPct val="0"/>
        </a:spcAft>
        <a:defRPr sz="2400" kern="1200" spc="-60">
          <a:solidFill>
            <a:srgbClr val="CD8145"/>
          </a:solidFill>
          <a:latin typeface="+mj-lt"/>
          <a:ea typeface="ＭＳ Ｐゴシック" charset="0"/>
          <a:cs typeface="ＭＳ Ｐゴシック" charset="0"/>
        </a:defRPr>
      </a:lvl1pPr>
      <a:lvl2pPr algn="l" rtl="0" fontAlgn="base">
        <a:spcBef>
          <a:spcPct val="0"/>
        </a:spcBef>
        <a:spcAft>
          <a:spcPct val="0"/>
        </a:spcAft>
        <a:defRPr sz="2400">
          <a:solidFill>
            <a:srgbClr val="CD8145"/>
          </a:solidFill>
          <a:latin typeface="Century Gothic" charset="0"/>
          <a:ea typeface="ＭＳ Ｐゴシック" charset="0"/>
          <a:cs typeface="ＭＳ Ｐゴシック" charset="0"/>
        </a:defRPr>
      </a:lvl2pPr>
      <a:lvl3pPr algn="l" rtl="0" fontAlgn="base">
        <a:spcBef>
          <a:spcPct val="0"/>
        </a:spcBef>
        <a:spcAft>
          <a:spcPct val="0"/>
        </a:spcAft>
        <a:defRPr sz="2400">
          <a:solidFill>
            <a:srgbClr val="CD8145"/>
          </a:solidFill>
          <a:latin typeface="Century Gothic" charset="0"/>
          <a:ea typeface="ＭＳ Ｐゴシック" charset="0"/>
          <a:cs typeface="ＭＳ Ｐゴシック" charset="0"/>
        </a:defRPr>
      </a:lvl3pPr>
      <a:lvl4pPr algn="l" rtl="0" fontAlgn="base">
        <a:spcBef>
          <a:spcPct val="0"/>
        </a:spcBef>
        <a:spcAft>
          <a:spcPct val="0"/>
        </a:spcAft>
        <a:defRPr sz="2400">
          <a:solidFill>
            <a:srgbClr val="CD8145"/>
          </a:solidFill>
          <a:latin typeface="Century Gothic" charset="0"/>
          <a:ea typeface="ＭＳ Ｐゴシック" charset="0"/>
          <a:cs typeface="ＭＳ Ｐゴシック" charset="0"/>
        </a:defRPr>
      </a:lvl4pPr>
      <a:lvl5pPr algn="l" rtl="0" fontAlgn="base">
        <a:spcBef>
          <a:spcPct val="0"/>
        </a:spcBef>
        <a:spcAft>
          <a:spcPct val="0"/>
        </a:spcAft>
        <a:defRPr sz="2400">
          <a:solidFill>
            <a:srgbClr val="CD8145"/>
          </a:solidFill>
          <a:latin typeface="Century Gothic" charset="0"/>
          <a:ea typeface="ＭＳ Ｐゴシック" charset="0"/>
          <a:cs typeface="ＭＳ Ｐゴシック" charset="0"/>
        </a:defRPr>
      </a:lvl5pPr>
      <a:lvl6pPr marL="457200" algn="l" rtl="0" fontAlgn="base">
        <a:spcBef>
          <a:spcPct val="0"/>
        </a:spcBef>
        <a:spcAft>
          <a:spcPct val="0"/>
        </a:spcAft>
        <a:defRPr sz="2400">
          <a:solidFill>
            <a:srgbClr val="CD8145"/>
          </a:solidFill>
          <a:latin typeface="Century Gothic" charset="0"/>
          <a:ea typeface="ＭＳ Ｐゴシック" charset="0"/>
          <a:cs typeface="ＭＳ Ｐゴシック" charset="0"/>
        </a:defRPr>
      </a:lvl6pPr>
      <a:lvl7pPr marL="914400" algn="l" rtl="0" fontAlgn="base">
        <a:spcBef>
          <a:spcPct val="0"/>
        </a:spcBef>
        <a:spcAft>
          <a:spcPct val="0"/>
        </a:spcAft>
        <a:defRPr sz="2400">
          <a:solidFill>
            <a:srgbClr val="CD8145"/>
          </a:solidFill>
          <a:latin typeface="Century Gothic" charset="0"/>
          <a:ea typeface="ＭＳ Ｐゴシック" charset="0"/>
          <a:cs typeface="ＭＳ Ｐゴシック" charset="0"/>
        </a:defRPr>
      </a:lvl7pPr>
      <a:lvl8pPr marL="1371600" algn="l" rtl="0" fontAlgn="base">
        <a:spcBef>
          <a:spcPct val="0"/>
        </a:spcBef>
        <a:spcAft>
          <a:spcPct val="0"/>
        </a:spcAft>
        <a:defRPr sz="2400">
          <a:solidFill>
            <a:srgbClr val="CD8145"/>
          </a:solidFill>
          <a:latin typeface="Century Gothic" charset="0"/>
          <a:ea typeface="ＭＳ Ｐゴシック" charset="0"/>
          <a:cs typeface="ＭＳ Ｐゴシック" charset="0"/>
        </a:defRPr>
      </a:lvl8pPr>
      <a:lvl9pPr marL="1828800" algn="l" rtl="0" fontAlgn="base">
        <a:spcBef>
          <a:spcPct val="0"/>
        </a:spcBef>
        <a:spcAft>
          <a:spcPct val="0"/>
        </a:spcAft>
        <a:defRPr sz="2400">
          <a:solidFill>
            <a:srgbClr val="CD8145"/>
          </a:solidFill>
          <a:latin typeface="Century Gothic" charset="0"/>
          <a:ea typeface="ＭＳ Ｐゴシック" charset="0"/>
          <a:cs typeface="ＭＳ Ｐゴシック" charset="0"/>
        </a:defRPr>
      </a:lvl9pPr>
    </p:titleStyle>
    <p:bodyStyle>
      <a:lvl1pPr marL="285750" indent="-285750" algn="l" rtl="0" fontAlgn="base">
        <a:lnSpc>
          <a:spcPct val="105000"/>
        </a:lnSpc>
        <a:spcBef>
          <a:spcPct val="0"/>
        </a:spcBef>
        <a:spcAft>
          <a:spcPts val="1800"/>
        </a:spcAft>
        <a:buClr>
          <a:schemeClr val="bg1">
            <a:lumMod val="65000"/>
          </a:schemeClr>
        </a:buClr>
        <a:buSzPct val="86000"/>
        <a:buFont typeface="Wingdings" charset="2"/>
        <a:buChar char="q"/>
        <a:defRPr kern="1200">
          <a:solidFill>
            <a:schemeClr val="tx1"/>
          </a:solidFill>
          <a:latin typeface="Helvetica Neue Light"/>
          <a:ea typeface="ＭＳ Ｐゴシック" charset="0"/>
          <a:cs typeface="Helvetica Neue Light"/>
        </a:defRPr>
      </a:lvl1pPr>
      <a:lvl2pPr marL="596900" indent="-236538" algn="l" rtl="0" fontAlgn="base">
        <a:lnSpc>
          <a:spcPct val="105000"/>
        </a:lnSpc>
        <a:spcBef>
          <a:spcPct val="0"/>
        </a:spcBef>
        <a:spcAft>
          <a:spcPts val="1800"/>
        </a:spcAft>
        <a:buClr>
          <a:schemeClr val="bg1">
            <a:lumMod val="65000"/>
          </a:schemeClr>
        </a:buClr>
        <a:buSzPct val="130000"/>
        <a:buFont typeface="Wingdings" charset="2"/>
        <a:buChar char="§"/>
        <a:defRPr sz="1600" kern="1200">
          <a:solidFill>
            <a:schemeClr val="tx1"/>
          </a:solidFill>
          <a:latin typeface="Helvetica Neue Light"/>
          <a:ea typeface="ＭＳ Ｐゴシック" charset="0"/>
          <a:cs typeface="Helvetica Neue Light"/>
        </a:defRPr>
      </a:lvl2pPr>
      <a:lvl3pPr marL="1143000" indent="-228600" algn="l" rtl="0" fontAlgn="base">
        <a:lnSpc>
          <a:spcPct val="105000"/>
        </a:lnSpc>
        <a:spcBef>
          <a:spcPct val="0"/>
        </a:spcBef>
        <a:spcAft>
          <a:spcPts val="1800"/>
        </a:spcAft>
        <a:buClr>
          <a:schemeClr val="bg1">
            <a:lumMod val="65000"/>
          </a:schemeClr>
        </a:buClr>
        <a:buSzPct val="140000"/>
        <a:buFont typeface="Arial"/>
        <a:buChar char="•"/>
        <a:defRPr sz="1600" kern="1200">
          <a:solidFill>
            <a:schemeClr val="tx1"/>
          </a:solidFill>
          <a:latin typeface="Helvetica Neue Light"/>
          <a:ea typeface="ＭＳ Ｐゴシック" charset="0"/>
          <a:cs typeface="Helvetica Neue Light"/>
        </a:defRPr>
      </a:lvl3pPr>
      <a:lvl4pPr marL="1600200" indent="-228600" algn="l" rtl="0" fontAlgn="base">
        <a:lnSpc>
          <a:spcPct val="105000"/>
        </a:lnSpc>
        <a:spcBef>
          <a:spcPct val="0"/>
        </a:spcBef>
        <a:spcAft>
          <a:spcPts val="1800"/>
        </a:spcAft>
        <a:buClr>
          <a:schemeClr val="bg1">
            <a:lumMod val="65000"/>
          </a:schemeClr>
        </a:buClr>
        <a:buFont typeface="Arial" charset="0"/>
        <a:buChar char="•"/>
        <a:defRPr sz="1600" kern="1200">
          <a:solidFill>
            <a:schemeClr val="tx1"/>
          </a:solidFill>
          <a:latin typeface="Helvetica Neue Light"/>
          <a:ea typeface="ＭＳ Ｐゴシック" charset="0"/>
          <a:cs typeface="Helvetica Neue Light"/>
        </a:defRPr>
      </a:lvl4pPr>
      <a:lvl5pPr marL="2057400" indent="-228600" algn="l" rtl="0" fontAlgn="base">
        <a:lnSpc>
          <a:spcPct val="105000"/>
        </a:lnSpc>
        <a:spcBef>
          <a:spcPct val="0"/>
        </a:spcBef>
        <a:spcAft>
          <a:spcPts val="1800"/>
        </a:spcAft>
        <a:buClr>
          <a:schemeClr val="bg1">
            <a:lumMod val="65000"/>
          </a:schemeClr>
        </a:buClr>
        <a:buFont typeface="Arial" charset="0"/>
        <a:buChar char="•"/>
        <a:defRPr sz="1600" kern="1200">
          <a:solidFill>
            <a:schemeClr val="tx1"/>
          </a:solidFill>
          <a:latin typeface="Helvetica Neue Light"/>
          <a:ea typeface="ＭＳ Ｐゴシック" charset="0"/>
          <a:cs typeface="Helvetica Neue Light"/>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618069" y="3657600"/>
            <a:ext cx="5657624" cy="294568"/>
          </a:xfrm>
          <a:prstGeom prst="rect">
            <a:avLst/>
          </a:prstGeom>
        </p:spPr>
        <p:txBody>
          <a:bodyPr lIns="0" tIns="0" rIns="0" bIns="0" rtlCol="0" anchor="t">
            <a:spAutoFit/>
          </a:bodyPr>
          <a:lstStyle/>
          <a:p>
            <a:pPr algn="ctr">
              <a:lnSpc>
                <a:spcPts val="2501"/>
              </a:lnSpc>
            </a:pPr>
            <a:r>
              <a:rPr lang="en-US" sz="1600" dirty="0">
                <a:solidFill>
                  <a:srgbClr val="006400"/>
                </a:solidFill>
                <a:latin typeface="Century Gothic Paneuropean Bold"/>
              </a:rPr>
              <a:t>For Major Gifts Officers</a:t>
            </a:r>
          </a:p>
        </p:txBody>
      </p:sp>
      <p:sp>
        <p:nvSpPr>
          <p:cNvPr id="13" name="TextBox 13"/>
          <p:cNvSpPr txBox="1"/>
          <p:nvPr/>
        </p:nvSpPr>
        <p:spPr>
          <a:xfrm>
            <a:off x="1658686" y="5066909"/>
            <a:ext cx="5821549" cy="223394"/>
          </a:xfrm>
          <a:prstGeom prst="rect">
            <a:avLst/>
          </a:prstGeom>
        </p:spPr>
        <p:txBody>
          <a:bodyPr lIns="0" tIns="0" rIns="0" bIns="0" rtlCol="0" anchor="t">
            <a:spAutoFit/>
          </a:bodyPr>
          <a:lstStyle/>
          <a:p>
            <a:pPr algn="ctr">
              <a:lnSpc>
                <a:spcPts val="1925"/>
              </a:lnSpc>
            </a:pPr>
            <a:r>
              <a:rPr lang="en-US" sz="1200" dirty="0">
                <a:solidFill>
                  <a:srgbClr val="235894"/>
                </a:solidFill>
                <a:latin typeface="Century Gothic Paneuropean Bold"/>
              </a:rPr>
              <a:t>Jonathan H. Gudema, Esq.</a:t>
            </a:r>
          </a:p>
        </p:txBody>
      </p:sp>
      <p:pic>
        <p:nvPicPr>
          <p:cNvPr id="17" name="Graphic 16">
            <a:extLst>
              <a:ext uri="{FF2B5EF4-FFF2-40B4-BE49-F238E27FC236}">
                <a16:creationId xmlns:a16="http://schemas.microsoft.com/office/drawing/2014/main" id="{5B7EBB3C-1A65-E20F-6AB7-5DC67C44C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00401" y="1464896"/>
            <a:ext cx="2654300" cy="2095500"/>
          </a:xfrm>
          <a:prstGeom prst="rect">
            <a:avLst/>
          </a:prstGeom>
        </p:spPr>
      </p:pic>
      <p:sp>
        <p:nvSpPr>
          <p:cNvPr id="18" name="Rectangle 17">
            <a:extLst>
              <a:ext uri="{FF2B5EF4-FFF2-40B4-BE49-F238E27FC236}">
                <a16:creationId xmlns:a16="http://schemas.microsoft.com/office/drawing/2014/main" id="{94BFBA09-8592-BA1F-9EB3-D6FF75D260D6}"/>
              </a:ext>
            </a:extLst>
          </p:cNvPr>
          <p:cNvSpPr/>
          <p:nvPr/>
        </p:nvSpPr>
        <p:spPr>
          <a:xfrm>
            <a:off x="6705600" y="5372100"/>
            <a:ext cx="2362200" cy="571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Rounded Rectangle 19">
            <a:extLst>
              <a:ext uri="{FF2B5EF4-FFF2-40B4-BE49-F238E27FC236}">
                <a16:creationId xmlns:a16="http://schemas.microsoft.com/office/drawing/2014/main" id="{28F159E5-DA5A-9315-774E-F90B9952391A}"/>
              </a:ext>
            </a:extLst>
          </p:cNvPr>
          <p:cNvSpPr/>
          <p:nvPr/>
        </p:nvSpPr>
        <p:spPr>
          <a:xfrm>
            <a:off x="2321560" y="4229101"/>
            <a:ext cx="4495800" cy="688751"/>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t>Session 4</a:t>
            </a:r>
            <a:br>
              <a:rPr lang="en-US" sz="1100" dirty="0"/>
            </a:br>
            <a:r>
              <a:rPr lang="en-US" b="1" dirty="0"/>
              <a:t>Questions and Answers</a:t>
            </a:r>
          </a:p>
        </p:txBody>
      </p:sp>
      <p:sp>
        <p:nvSpPr>
          <p:cNvPr id="2" name="Rectangle 1">
            <a:extLst>
              <a:ext uri="{FF2B5EF4-FFF2-40B4-BE49-F238E27FC236}">
                <a16:creationId xmlns:a16="http://schemas.microsoft.com/office/drawing/2014/main" id="{72E14D7E-E4FA-F53A-0ACE-928457295152}"/>
              </a:ext>
            </a:extLst>
          </p:cNvPr>
          <p:cNvSpPr/>
          <p:nvPr/>
        </p:nvSpPr>
        <p:spPr>
          <a:xfrm>
            <a:off x="294198" y="6114553"/>
            <a:ext cx="8507896" cy="7434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77AAA8C3-228C-1133-7685-986FCE1E52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37297" y="5372100"/>
            <a:ext cx="1235774" cy="1281124"/>
          </a:xfrm>
          <a:prstGeom prst="rect">
            <a:avLst/>
          </a:prstGeom>
        </p:spPr>
      </p:pic>
      <p:sp>
        <p:nvSpPr>
          <p:cNvPr id="5" name="Rectangle 4">
            <a:extLst>
              <a:ext uri="{FF2B5EF4-FFF2-40B4-BE49-F238E27FC236}">
                <a16:creationId xmlns:a16="http://schemas.microsoft.com/office/drawing/2014/main" id="{D7C4A068-723C-DD38-3393-15B45643F3B6}"/>
              </a:ext>
            </a:extLst>
          </p:cNvPr>
          <p:cNvSpPr/>
          <p:nvPr/>
        </p:nvSpPr>
        <p:spPr>
          <a:xfrm flipV="1">
            <a:off x="157611" y="332327"/>
            <a:ext cx="1714500" cy="14273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62DCA1F1-EE1B-B9E0-82E0-764B596C92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059" y="323617"/>
            <a:ext cx="1714500" cy="31732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10</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195270"/>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So the donor never pays capital gains on stock?</a:t>
            </a:r>
          </a:p>
        </p:txBody>
      </p:sp>
    </p:spTree>
    <p:extLst>
      <p:ext uri="{BB962C8B-B14F-4D97-AF65-F5344CB8AC3E}">
        <p14:creationId xmlns:p14="http://schemas.microsoft.com/office/powerpoint/2010/main" val="13082914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11</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898874"/>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If a donor’s parent passes, what is an appropriate amount of time to wait and how do you even start the conversation?</a:t>
            </a:r>
          </a:p>
        </p:txBody>
      </p:sp>
    </p:spTree>
    <p:extLst>
      <p:ext uri="{BB962C8B-B14F-4D97-AF65-F5344CB8AC3E}">
        <p14:creationId xmlns:p14="http://schemas.microsoft.com/office/powerpoint/2010/main" val="19241496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12</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602479"/>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if your board doesn't get it... do you educate them the same way as a regular donor, or is there any tricks with board members?</a:t>
            </a:r>
          </a:p>
        </p:txBody>
      </p:sp>
    </p:spTree>
    <p:extLst>
      <p:ext uri="{BB962C8B-B14F-4D97-AF65-F5344CB8AC3E}">
        <p14:creationId xmlns:p14="http://schemas.microsoft.com/office/powerpoint/2010/main" val="7250592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13</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195272"/>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I’d like to know more about</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giving vehicles. </a:t>
            </a:r>
          </a:p>
        </p:txBody>
      </p:sp>
    </p:spTree>
    <p:extLst>
      <p:ext uri="{BB962C8B-B14F-4D97-AF65-F5344CB8AC3E}">
        <p14:creationId xmlns:p14="http://schemas.microsoft.com/office/powerpoint/2010/main" val="31476367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1D10-046F-5A90-5E14-CA9E0FEE67A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2A7F6E-86C1-D8B6-B2AC-8EAD22878B5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14</a:t>
            </a:fld>
            <a:endParaRPr lang="en-US" dirty="0">
              <a:latin typeface="Century Gothic"/>
            </a:endParaRPr>
          </a:p>
        </p:txBody>
      </p:sp>
      <p:sp>
        <p:nvSpPr>
          <p:cNvPr id="8" name="TextBox 7">
            <a:extLst>
              <a:ext uri="{FF2B5EF4-FFF2-40B4-BE49-F238E27FC236}">
                <a16:creationId xmlns:a16="http://schemas.microsoft.com/office/drawing/2014/main" id="{3BABAA78-919B-CC98-2975-F809D6ED1399}"/>
              </a:ext>
            </a:extLst>
          </p:cNvPr>
          <p:cNvSpPr txBox="1"/>
          <p:nvPr/>
        </p:nvSpPr>
        <p:spPr>
          <a:xfrm>
            <a:off x="464072" y="2306086"/>
            <a:ext cx="8400010" cy="302999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Curious to know what you think were the "key factors" that made people increase the % of bequests from 2013 - 2022? And, what do you project the next 5-10 years the outcome might be projected? </a:t>
            </a:r>
          </a:p>
        </p:txBody>
      </p:sp>
    </p:spTree>
    <p:extLst>
      <p:ext uri="{BB962C8B-B14F-4D97-AF65-F5344CB8AC3E}">
        <p14:creationId xmlns:p14="http://schemas.microsoft.com/office/powerpoint/2010/main" val="26217297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15</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602481"/>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Do you find more wealthy people are creating foundation mechanisms like family foundations to give vs. planned giving vehicles like bequests?</a:t>
            </a:r>
          </a:p>
        </p:txBody>
      </p:sp>
    </p:spTree>
    <p:extLst>
      <p:ext uri="{BB962C8B-B14F-4D97-AF65-F5344CB8AC3E}">
        <p14:creationId xmlns:p14="http://schemas.microsoft.com/office/powerpoint/2010/main" val="23287823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16</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1713292"/>
            <a:ext cx="8400010" cy="4215578"/>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 work at a small community foundation - previous director only had paper records. we are still finding planned gift donors in old folders 2 years later. No notes on any contact that has been with them. I'm struggling with how to approach these folks...?</a:t>
            </a:r>
          </a:p>
        </p:txBody>
      </p:sp>
    </p:spTree>
    <p:extLst>
      <p:ext uri="{BB962C8B-B14F-4D97-AF65-F5344CB8AC3E}">
        <p14:creationId xmlns:p14="http://schemas.microsoft.com/office/powerpoint/2010/main" val="5574494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17</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602477"/>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How do you know which type of planned gift your donor may connect with most? There are so many ways to give, I don't want to overwhelm them with options.</a:t>
            </a:r>
          </a:p>
        </p:txBody>
      </p:sp>
    </p:spTree>
    <p:extLst>
      <p:ext uri="{BB962C8B-B14F-4D97-AF65-F5344CB8AC3E}">
        <p14:creationId xmlns:p14="http://schemas.microsoft.com/office/powerpoint/2010/main" val="2721957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11219-1523-A261-7AE6-46E00593F0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0D3D3-632F-86EA-5B46-5C1F33F25747}"/>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18</a:t>
            </a:fld>
            <a:endParaRPr lang="en-US" dirty="0">
              <a:latin typeface="Century Gothic"/>
            </a:endParaRPr>
          </a:p>
        </p:txBody>
      </p:sp>
      <p:sp>
        <p:nvSpPr>
          <p:cNvPr id="8" name="TextBox 7">
            <a:extLst>
              <a:ext uri="{FF2B5EF4-FFF2-40B4-BE49-F238E27FC236}">
                <a16:creationId xmlns:a16="http://schemas.microsoft.com/office/drawing/2014/main" id="{AB855324-0217-D062-2F13-84F3927AFE71}"/>
              </a:ext>
            </a:extLst>
          </p:cNvPr>
          <p:cNvSpPr txBox="1"/>
          <p:nvPr/>
        </p:nvSpPr>
        <p:spPr>
          <a:xfrm>
            <a:off x="464072" y="3195271"/>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What’s your take regarding </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online will planners?</a:t>
            </a:r>
          </a:p>
        </p:txBody>
      </p:sp>
    </p:spTree>
    <p:extLst>
      <p:ext uri="{BB962C8B-B14F-4D97-AF65-F5344CB8AC3E}">
        <p14:creationId xmlns:p14="http://schemas.microsoft.com/office/powerpoint/2010/main" val="19157458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19</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195271"/>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is the definition of a trust? Will? Bequest? Testamentary? </a:t>
            </a:r>
          </a:p>
        </p:txBody>
      </p:sp>
    </p:spTree>
    <p:extLst>
      <p:ext uri="{BB962C8B-B14F-4D97-AF65-F5344CB8AC3E}">
        <p14:creationId xmlns:p14="http://schemas.microsoft.com/office/powerpoint/2010/main" val="34811169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A57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F3E3E-372E-203A-13B3-BD0432A6DCEE}"/>
              </a:ext>
            </a:extLst>
          </p:cNvPr>
          <p:cNvSpPr txBox="1"/>
          <p:nvPr/>
        </p:nvSpPr>
        <p:spPr>
          <a:xfrm>
            <a:off x="1198179" y="1093076"/>
            <a:ext cx="6747641" cy="4401205"/>
          </a:xfrm>
          <a:prstGeom prst="rect">
            <a:avLst/>
          </a:prstGeom>
          <a:noFill/>
        </p:spPr>
        <p:txBody>
          <a:bodyPr wrap="square" rtlCol="0">
            <a:spAutoFit/>
          </a:bodyPr>
          <a:lstStyle/>
          <a:p>
            <a:r>
              <a:rPr lang="en-US" sz="2800" b="1" dirty="0">
                <a:solidFill>
                  <a:schemeClr val="bg1"/>
                </a:solidFill>
                <a:latin typeface="Calibri Light" panose="020F0302020204030204" pitchFamily="34" charset="0"/>
                <a:cs typeface="Calibri Light" panose="020F0302020204030204" pitchFamily="34" charset="0"/>
              </a:rPr>
              <a:t>This document includes real questions asked during our Boot Camp's live Q&amp;A sessions. These are the questions nonprofit leaders, gift officers, and fundraisers struggle with daily—and we answer them all in depth during the session. If you've ever wondered how to approach donors, use planned giving vehicles wisely, or handle complex donor situations, this is your roadmap.</a:t>
            </a:r>
          </a:p>
        </p:txBody>
      </p:sp>
    </p:spTree>
    <p:extLst>
      <p:ext uri="{BB962C8B-B14F-4D97-AF65-F5344CB8AC3E}">
        <p14:creationId xmlns:p14="http://schemas.microsoft.com/office/powerpoint/2010/main" val="24811438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20</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602480"/>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To clarify, the “life income gift” is what you described as a charitable gift annuity or charitable remainder trust? Can you share a real life example of a “life income gift”? </a:t>
            </a:r>
          </a:p>
        </p:txBody>
      </p:sp>
    </p:spTree>
    <p:extLst>
      <p:ext uri="{BB962C8B-B14F-4D97-AF65-F5344CB8AC3E}">
        <p14:creationId xmlns:p14="http://schemas.microsoft.com/office/powerpoint/2010/main" val="8477413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91413-260F-1B0D-CC36-51E5E185B9C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D98F9A-BF89-FB00-94E1-EE783436AF6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21</a:t>
            </a:fld>
            <a:endParaRPr lang="en-US" dirty="0">
              <a:latin typeface="Century Gothic"/>
            </a:endParaRPr>
          </a:p>
        </p:txBody>
      </p:sp>
      <p:sp>
        <p:nvSpPr>
          <p:cNvPr id="8" name="TextBox 7">
            <a:extLst>
              <a:ext uri="{FF2B5EF4-FFF2-40B4-BE49-F238E27FC236}">
                <a16:creationId xmlns:a16="http://schemas.microsoft.com/office/drawing/2014/main" id="{45ABC8D2-DD97-71E6-E9D9-5C51D7107E94}"/>
              </a:ext>
            </a:extLst>
          </p:cNvPr>
          <p:cNvSpPr txBox="1"/>
          <p:nvPr/>
        </p:nvSpPr>
        <p:spPr>
          <a:xfrm>
            <a:off x="464072" y="3491665"/>
            <a:ext cx="8400010" cy="65883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US Mail versus Email?</a:t>
            </a:r>
          </a:p>
        </p:txBody>
      </p:sp>
    </p:spTree>
    <p:extLst>
      <p:ext uri="{BB962C8B-B14F-4D97-AF65-F5344CB8AC3E}">
        <p14:creationId xmlns:p14="http://schemas.microsoft.com/office/powerpoint/2010/main" val="1476572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22</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195270"/>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Does the pledge agreement need to outline the specifics of the planned gift?</a:t>
            </a:r>
          </a:p>
        </p:txBody>
      </p:sp>
    </p:spTree>
    <p:extLst>
      <p:ext uri="{BB962C8B-B14F-4D97-AF65-F5344CB8AC3E}">
        <p14:creationId xmlns:p14="http://schemas.microsoft.com/office/powerpoint/2010/main" val="16189614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9BF50-EA39-9D06-0834-1E1BCFBB4C0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2FE2C5-2686-2F59-2888-9AFD67851C12}"/>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23</a:t>
            </a:fld>
            <a:endParaRPr lang="en-US" dirty="0">
              <a:latin typeface="Century Gothic"/>
            </a:endParaRPr>
          </a:p>
        </p:txBody>
      </p:sp>
      <p:sp>
        <p:nvSpPr>
          <p:cNvPr id="8" name="TextBox 7">
            <a:extLst>
              <a:ext uri="{FF2B5EF4-FFF2-40B4-BE49-F238E27FC236}">
                <a16:creationId xmlns:a16="http://schemas.microsoft.com/office/drawing/2014/main" id="{A2EB2CC2-4596-489B-D460-F3957ABA58D2}"/>
              </a:ext>
            </a:extLst>
          </p:cNvPr>
          <p:cNvSpPr txBox="1"/>
          <p:nvPr/>
        </p:nvSpPr>
        <p:spPr>
          <a:xfrm>
            <a:off x="464072" y="3195270"/>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When is the best time to send out a mailing? Any months better than others?</a:t>
            </a:r>
          </a:p>
        </p:txBody>
      </p:sp>
    </p:spTree>
    <p:extLst>
      <p:ext uri="{BB962C8B-B14F-4D97-AF65-F5344CB8AC3E}">
        <p14:creationId xmlns:p14="http://schemas.microsoft.com/office/powerpoint/2010/main" val="24896055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24</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195270"/>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latin typeface="Calibri" panose="020F0502020204030204" pitchFamily="34" charset="0"/>
                <a:ea typeface="Calibri" panose="020F0502020204030204" pitchFamily="34" charset="0"/>
                <a:cs typeface="Times New Roman" panose="02020603050405020304" pitchFamily="18" charset="0"/>
              </a:rPr>
              <a:t>W</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hen would it might not make sense to put a bequest in an endowment?</a:t>
            </a:r>
          </a:p>
        </p:txBody>
      </p:sp>
    </p:spTree>
    <p:extLst>
      <p:ext uri="{BB962C8B-B14F-4D97-AF65-F5344CB8AC3E}">
        <p14:creationId xmlns:p14="http://schemas.microsoft.com/office/powerpoint/2010/main" val="20797244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25</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898875"/>
            <a:ext cx="8400010" cy="1844416"/>
          </a:xfrm>
          <a:prstGeom prst="rect">
            <a:avLst/>
          </a:prstGeom>
          <a:noFill/>
        </p:spPr>
        <p:txBody>
          <a:bodyPr wrap="square" rtlCol="0" anchor="ctr" anchorCtr="0">
            <a:spAutoFit/>
          </a:bodyPr>
          <a:lstStyle/>
          <a:p>
            <a:pPr marR="0" lvl="0" algn="ctr">
              <a:lnSpc>
                <a:spcPct val="107000"/>
              </a:lnSpc>
              <a:spcBef>
                <a:spcPts val="0"/>
              </a:spcBef>
              <a:spcAft>
                <a:spcPts val="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 tax do you generally pay on capital gain? How much do you have to donate to avoid it?</a:t>
            </a:r>
          </a:p>
        </p:txBody>
      </p:sp>
    </p:spTree>
    <p:extLst>
      <p:ext uri="{BB962C8B-B14F-4D97-AF65-F5344CB8AC3E}">
        <p14:creationId xmlns:p14="http://schemas.microsoft.com/office/powerpoint/2010/main" val="17470311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26</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491665"/>
            <a:ext cx="8400010" cy="65883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is a residuary?</a:t>
            </a:r>
          </a:p>
        </p:txBody>
      </p:sp>
    </p:spTree>
    <p:extLst>
      <p:ext uri="{BB962C8B-B14F-4D97-AF65-F5344CB8AC3E}">
        <p14:creationId xmlns:p14="http://schemas.microsoft.com/office/powerpoint/2010/main" val="12151872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27</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898875"/>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Is a binding pledge a formal legal doc? Is there a standard for how to write a pledge agreement?</a:t>
            </a:r>
          </a:p>
        </p:txBody>
      </p:sp>
    </p:spTree>
    <p:extLst>
      <p:ext uri="{BB962C8B-B14F-4D97-AF65-F5344CB8AC3E}">
        <p14:creationId xmlns:p14="http://schemas.microsoft.com/office/powerpoint/2010/main" val="13035973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28</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491665"/>
            <a:ext cx="8400010" cy="65883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is a QCD? RMD?</a:t>
            </a:r>
          </a:p>
        </p:txBody>
      </p:sp>
    </p:spTree>
    <p:extLst>
      <p:ext uri="{BB962C8B-B14F-4D97-AF65-F5344CB8AC3E}">
        <p14:creationId xmlns:p14="http://schemas.microsoft.com/office/powerpoint/2010/main" val="4994772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29</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306084"/>
            <a:ext cx="8400010" cy="302999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Is it worth the pain of life insurance/real estate gifts for a medium sized nonprofit? How do we reserve the right to assess if we will take the real estate? Is it in our planned giving policy?</a:t>
            </a:r>
          </a:p>
        </p:txBody>
      </p:sp>
    </p:spTree>
    <p:extLst>
      <p:ext uri="{BB962C8B-B14F-4D97-AF65-F5344CB8AC3E}">
        <p14:creationId xmlns:p14="http://schemas.microsoft.com/office/powerpoint/2010/main" val="2434382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765A"/>
        </a:solidFill>
        <a:effectLst/>
      </p:bgPr>
    </p:bg>
    <p:spTree>
      <p:nvGrpSpPr>
        <p:cNvPr id="1" name="">
          <a:extLst>
            <a:ext uri="{FF2B5EF4-FFF2-40B4-BE49-F238E27FC236}">
              <a16:creationId xmlns:a16="http://schemas.microsoft.com/office/drawing/2014/main" id="{D8A10330-821A-5F5A-365E-2C525563CA8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1594D4-AE7B-D78A-C1C9-C8BD5B8D41A6}"/>
              </a:ext>
            </a:extLst>
          </p:cNvPr>
          <p:cNvSpPr txBox="1"/>
          <p:nvPr/>
        </p:nvSpPr>
        <p:spPr>
          <a:xfrm>
            <a:off x="1198179" y="2690336"/>
            <a:ext cx="6747641" cy="1477328"/>
          </a:xfrm>
          <a:prstGeom prst="rect">
            <a:avLst/>
          </a:prstGeom>
          <a:noFill/>
        </p:spPr>
        <p:txBody>
          <a:bodyPr wrap="square" rtlCol="0">
            <a:spAutoFit/>
          </a:bodyPr>
          <a:lstStyle/>
          <a:p>
            <a:pPr algn="ctr"/>
            <a:r>
              <a:rPr lang="en-US" sz="4500" b="1" dirty="0">
                <a:solidFill>
                  <a:srgbClr val="FFFF00"/>
                </a:solidFill>
              </a:rPr>
              <a:t>Donor Engagement &amp; Communication</a:t>
            </a:r>
            <a:endParaRPr lang="en-US" sz="45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48334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30</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195269"/>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Haven't most people in their 60s to mid 70's already done their wills/estate plans?</a:t>
            </a:r>
          </a:p>
        </p:txBody>
      </p:sp>
    </p:spTree>
    <p:extLst>
      <p:ext uri="{BB962C8B-B14F-4D97-AF65-F5344CB8AC3E}">
        <p14:creationId xmlns:p14="http://schemas.microsoft.com/office/powerpoint/2010/main" val="29858244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31</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195269"/>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Is it ok to call and ask if they have received the letter? And then ask for a meeting?</a:t>
            </a:r>
          </a:p>
        </p:txBody>
      </p:sp>
    </p:spTree>
    <p:extLst>
      <p:ext uri="{BB962C8B-B14F-4D97-AF65-F5344CB8AC3E}">
        <p14:creationId xmlns:p14="http://schemas.microsoft.com/office/powerpoint/2010/main" val="331822821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32</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898874"/>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Should you plan for spouses and other family members to join the introductory meeting?</a:t>
            </a:r>
          </a:p>
        </p:txBody>
      </p:sp>
    </p:spTree>
    <p:extLst>
      <p:ext uri="{BB962C8B-B14F-4D97-AF65-F5344CB8AC3E}">
        <p14:creationId xmlns:p14="http://schemas.microsoft.com/office/powerpoint/2010/main" val="37497884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CA98D-0829-2ABF-42AA-A4FFDFACE92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4FD559-C30A-5B8E-498D-C9D69B8A8761}"/>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33</a:t>
            </a:fld>
            <a:endParaRPr lang="en-US" dirty="0">
              <a:latin typeface="Century Gothic"/>
            </a:endParaRPr>
          </a:p>
        </p:txBody>
      </p:sp>
      <p:sp>
        <p:nvSpPr>
          <p:cNvPr id="8" name="TextBox 7">
            <a:extLst>
              <a:ext uri="{FF2B5EF4-FFF2-40B4-BE49-F238E27FC236}">
                <a16:creationId xmlns:a16="http://schemas.microsoft.com/office/drawing/2014/main" id="{FE957373-22BA-588E-0396-EF7E6A942376}"/>
              </a:ext>
            </a:extLst>
          </p:cNvPr>
          <p:cNvSpPr txBox="1"/>
          <p:nvPr/>
        </p:nvSpPr>
        <p:spPr>
          <a:xfrm>
            <a:off x="464072" y="3195269"/>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latin typeface="Calibri" panose="020F0502020204030204" pitchFamily="34" charset="0"/>
                <a:ea typeface="Calibri" panose="020F0502020204030204" pitchFamily="34" charset="0"/>
                <a:cs typeface="Times New Roman" panose="02020603050405020304" pitchFamily="18" charset="0"/>
              </a:rPr>
              <a:t>Is it okay to use stock images for our mailers?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61154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34</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195269"/>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 had some donors that declined being recognized in a legacy program.</a:t>
            </a:r>
          </a:p>
        </p:txBody>
      </p:sp>
    </p:spTree>
    <p:extLst>
      <p:ext uri="{BB962C8B-B14F-4D97-AF65-F5344CB8AC3E}">
        <p14:creationId xmlns:p14="http://schemas.microsoft.com/office/powerpoint/2010/main" val="34729670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35</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306083"/>
            <a:ext cx="8400010" cy="302999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I'm planning to do a targeted 55 plus seminar, partnering with local realtors, estate attorney and financial planners....The realtor has relationship with communities of 55 plus. Any thoughts on that?</a:t>
            </a:r>
          </a:p>
        </p:txBody>
      </p:sp>
    </p:spTree>
    <p:extLst>
      <p:ext uri="{BB962C8B-B14F-4D97-AF65-F5344CB8AC3E}">
        <p14:creationId xmlns:p14="http://schemas.microsoft.com/office/powerpoint/2010/main" val="421032045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807C5-3F2D-C8E8-0780-FE24B97D4DE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AB38B3-A7CB-7E38-C4F7-AB2629B7F8D3}"/>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36</a:t>
            </a:fld>
            <a:endParaRPr lang="en-US" dirty="0">
              <a:latin typeface="Century Gothic"/>
            </a:endParaRPr>
          </a:p>
        </p:txBody>
      </p:sp>
      <p:sp>
        <p:nvSpPr>
          <p:cNvPr id="8" name="TextBox 7">
            <a:extLst>
              <a:ext uri="{FF2B5EF4-FFF2-40B4-BE49-F238E27FC236}">
                <a16:creationId xmlns:a16="http://schemas.microsoft.com/office/drawing/2014/main" id="{6C76035B-7A19-CF05-7285-F0E05F9B2178}"/>
              </a:ext>
            </a:extLst>
          </p:cNvPr>
          <p:cNvSpPr txBox="1"/>
          <p:nvPr/>
        </p:nvSpPr>
        <p:spPr>
          <a:xfrm>
            <a:off x="464072" y="3491664"/>
            <a:ext cx="8400010" cy="65883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do we talk about with donors?</a:t>
            </a:r>
          </a:p>
        </p:txBody>
      </p:sp>
    </p:spTree>
    <p:extLst>
      <p:ext uri="{BB962C8B-B14F-4D97-AF65-F5344CB8AC3E}">
        <p14:creationId xmlns:p14="http://schemas.microsoft.com/office/powerpoint/2010/main" val="34497187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37</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898873"/>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other themes/topics could we consider for a series of events? Avoiding family disputes is a great idea!</a:t>
            </a:r>
          </a:p>
        </p:txBody>
      </p:sp>
    </p:spTree>
    <p:extLst>
      <p:ext uri="{BB962C8B-B14F-4D97-AF65-F5344CB8AC3E}">
        <p14:creationId xmlns:p14="http://schemas.microsoft.com/office/powerpoint/2010/main" val="99522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38</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3195268"/>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Can you remind me which PG vehicles are attractive / good fit for stock givers?</a:t>
            </a:r>
          </a:p>
        </p:txBody>
      </p:sp>
    </p:spTree>
    <p:extLst>
      <p:ext uri="{BB962C8B-B14F-4D97-AF65-F5344CB8AC3E}">
        <p14:creationId xmlns:p14="http://schemas.microsoft.com/office/powerpoint/2010/main" val="88016795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5765A"/>
        </a:solidFill>
        <a:effectLst/>
      </p:bgPr>
    </p:bg>
    <p:spTree>
      <p:nvGrpSpPr>
        <p:cNvPr id="1" name="">
          <a:extLst>
            <a:ext uri="{FF2B5EF4-FFF2-40B4-BE49-F238E27FC236}">
              <a16:creationId xmlns:a16="http://schemas.microsoft.com/office/drawing/2014/main" id="{1EDB62CF-C279-E947-3702-89F76419AE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23ED662-556A-0EF4-2D6C-B9DB7EB1E7C2}"/>
              </a:ext>
            </a:extLst>
          </p:cNvPr>
          <p:cNvSpPr txBox="1"/>
          <p:nvPr/>
        </p:nvSpPr>
        <p:spPr>
          <a:xfrm>
            <a:off x="1198179" y="2690336"/>
            <a:ext cx="6747641" cy="1477328"/>
          </a:xfrm>
          <a:prstGeom prst="rect">
            <a:avLst/>
          </a:prstGeom>
          <a:noFill/>
        </p:spPr>
        <p:txBody>
          <a:bodyPr wrap="square" rtlCol="0">
            <a:spAutoFit/>
          </a:bodyPr>
          <a:lstStyle/>
          <a:p>
            <a:pPr algn="ctr"/>
            <a:r>
              <a:rPr lang="en-US" sz="4500" b="1" dirty="0">
                <a:solidFill>
                  <a:srgbClr val="FFFF00"/>
                </a:solidFill>
              </a:rPr>
              <a:t>Donor Engagement &amp; Communication</a:t>
            </a:r>
            <a:endParaRPr lang="en-US" sz="45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125199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BA4D3-9841-470D-751C-A39B948D6A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A24DBD-7F14-4C77-3398-731614ABAF5A}"/>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a:t>
            </a:fld>
            <a:endParaRPr lang="en-US" dirty="0">
              <a:latin typeface="Century Gothic"/>
            </a:endParaRPr>
          </a:p>
        </p:txBody>
      </p:sp>
      <p:sp>
        <p:nvSpPr>
          <p:cNvPr id="8" name="TextBox 7">
            <a:extLst>
              <a:ext uri="{FF2B5EF4-FFF2-40B4-BE49-F238E27FC236}">
                <a16:creationId xmlns:a16="http://schemas.microsoft.com/office/drawing/2014/main" id="{51896F88-A1E7-F43D-CF3B-FADFE3FA6608}"/>
              </a:ext>
            </a:extLst>
          </p:cNvPr>
          <p:cNvSpPr txBox="1"/>
          <p:nvPr/>
        </p:nvSpPr>
        <p:spPr>
          <a:xfrm>
            <a:off x="464072" y="3195272"/>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Is there an easy way to begin the conversation with a donor? </a:t>
            </a:r>
          </a:p>
        </p:txBody>
      </p:sp>
    </p:spTree>
    <p:extLst>
      <p:ext uri="{BB962C8B-B14F-4D97-AF65-F5344CB8AC3E}">
        <p14:creationId xmlns:p14="http://schemas.microsoft.com/office/powerpoint/2010/main" val="334603063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40</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Is there an easy way to begin the conversation with a donor?</a:t>
            </a:r>
          </a:p>
        </p:txBody>
      </p:sp>
    </p:spTree>
    <p:extLst>
      <p:ext uri="{BB962C8B-B14F-4D97-AF65-F5344CB8AC3E}">
        <p14:creationId xmlns:p14="http://schemas.microsoft.com/office/powerpoint/2010/main" val="420653801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76D13-6275-03D0-3EC7-2C56B3E4D6C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E28127-2111-AE92-9E6E-D0ACFF43F6C7}"/>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41</a:t>
            </a:fld>
            <a:endParaRPr lang="en-US" dirty="0">
              <a:latin typeface="Century Gothic"/>
            </a:endParaRPr>
          </a:p>
        </p:txBody>
      </p:sp>
      <p:sp>
        <p:nvSpPr>
          <p:cNvPr id="8" name="TextBox 7">
            <a:extLst>
              <a:ext uri="{FF2B5EF4-FFF2-40B4-BE49-F238E27FC236}">
                <a16:creationId xmlns:a16="http://schemas.microsoft.com/office/drawing/2014/main" id="{16C8279A-8C00-BB07-A49E-F95B6DDAFD02}"/>
              </a:ext>
            </a:extLst>
          </p:cNvPr>
          <p:cNvSpPr txBox="1"/>
          <p:nvPr/>
        </p:nvSpPr>
        <p:spPr>
          <a:xfrm>
            <a:off x="371995" y="1617606"/>
            <a:ext cx="8400010" cy="362278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If we don't have a way to recognize donors in a "BIG" way now, what are other ways to recognize donors? (We don't have anything to name, like a building, for example... we are a humanitarian organization, and we won't have assets like that!)</a:t>
            </a:r>
          </a:p>
        </p:txBody>
      </p:sp>
    </p:spTree>
    <p:extLst>
      <p:ext uri="{BB962C8B-B14F-4D97-AF65-F5344CB8AC3E}">
        <p14:creationId xmlns:p14="http://schemas.microsoft.com/office/powerpoint/2010/main" val="28698369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75289-0169-577E-8929-74702F6C3B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B3E7A1-87DA-0B7E-2085-73F2B65E798A}"/>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42</a:t>
            </a:fld>
            <a:endParaRPr lang="en-US" dirty="0">
              <a:latin typeface="Century Gothic"/>
            </a:endParaRPr>
          </a:p>
        </p:txBody>
      </p:sp>
      <p:sp>
        <p:nvSpPr>
          <p:cNvPr id="8" name="TextBox 7">
            <a:extLst>
              <a:ext uri="{FF2B5EF4-FFF2-40B4-BE49-F238E27FC236}">
                <a16:creationId xmlns:a16="http://schemas.microsoft.com/office/drawing/2014/main" id="{6A354590-CCD9-B049-06FA-762FB33E8A89}"/>
              </a:ext>
            </a:extLst>
          </p:cNvPr>
          <p:cNvSpPr txBox="1"/>
          <p:nvPr/>
        </p:nvSpPr>
        <p:spPr>
          <a:xfrm>
            <a:off x="464072"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“How to”, “best practices”, and “the strategy” of getting donors involved in planned giving?</a:t>
            </a:r>
          </a:p>
        </p:txBody>
      </p:sp>
    </p:spTree>
    <p:extLst>
      <p:ext uri="{BB962C8B-B14F-4D97-AF65-F5344CB8AC3E}">
        <p14:creationId xmlns:p14="http://schemas.microsoft.com/office/powerpoint/2010/main" val="400706525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0C06-BDC4-1A0B-F6AD-A889C612B30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ED1AF7-7463-70C8-693B-4CB819F9DFBE}"/>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43</a:t>
            </a:fld>
            <a:endParaRPr lang="en-US" dirty="0">
              <a:latin typeface="Century Gothic"/>
            </a:endParaRPr>
          </a:p>
        </p:txBody>
      </p:sp>
      <p:sp>
        <p:nvSpPr>
          <p:cNvPr id="8" name="TextBox 7">
            <a:extLst>
              <a:ext uri="{FF2B5EF4-FFF2-40B4-BE49-F238E27FC236}">
                <a16:creationId xmlns:a16="http://schemas.microsoft.com/office/drawing/2014/main" id="{048D1B0C-CE18-4763-0B6E-7C122D19E257}"/>
              </a:ext>
            </a:extLst>
          </p:cNvPr>
          <p:cNvSpPr txBox="1"/>
          <p:nvPr/>
        </p:nvSpPr>
        <p:spPr>
          <a:xfrm>
            <a:off x="464072" y="2210397"/>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If we receive a sizable annual gift from a donor for 5+ years but they are in their 50’s — would that be worth pursuing? Or more for the boomers?</a:t>
            </a:r>
          </a:p>
        </p:txBody>
      </p:sp>
    </p:spTree>
    <p:extLst>
      <p:ext uri="{BB962C8B-B14F-4D97-AF65-F5344CB8AC3E}">
        <p14:creationId xmlns:p14="http://schemas.microsoft.com/office/powerpoint/2010/main" val="367356164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CB57F-96A9-CD30-66AF-783622C88F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2D8CB7-820A-5AAC-56AF-73537F416B6B}"/>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44</a:t>
            </a:fld>
            <a:endParaRPr lang="en-US" dirty="0">
              <a:latin typeface="Century Gothic"/>
            </a:endParaRPr>
          </a:p>
        </p:txBody>
      </p:sp>
      <p:sp>
        <p:nvSpPr>
          <p:cNvPr id="8" name="TextBox 7">
            <a:extLst>
              <a:ext uri="{FF2B5EF4-FFF2-40B4-BE49-F238E27FC236}">
                <a16:creationId xmlns:a16="http://schemas.microsoft.com/office/drawing/2014/main" id="{43770DD2-5ADD-14A5-3201-480A3384476B}"/>
              </a:ext>
            </a:extLst>
          </p:cNvPr>
          <p:cNvSpPr txBox="1"/>
          <p:nvPr/>
        </p:nvSpPr>
        <p:spPr>
          <a:xfrm>
            <a:off x="464072" y="1520787"/>
            <a:ext cx="8400010" cy="4215578"/>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What's your recommendation on when to include a PG ask? After a donor has given X amount of times? After a certain $ amount? I think it's an easier ask when there's an established relationship or consistency/frequency in giving, than first timer.</a:t>
            </a:r>
          </a:p>
        </p:txBody>
      </p:sp>
    </p:spTree>
    <p:extLst>
      <p:ext uri="{BB962C8B-B14F-4D97-AF65-F5344CB8AC3E}">
        <p14:creationId xmlns:p14="http://schemas.microsoft.com/office/powerpoint/2010/main" val="39353101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6273D-8841-67A0-2BF5-071AC03A4EE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14F705-43DC-1416-D38A-C3446087612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45</a:t>
            </a:fld>
            <a:endParaRPr lang="en-US" dirty="0">
              <a:latin typeface="Century Gothic"/>
            </a:endParaRPr>
          </a:p>
        </p:txBody>
      </p:sp>
      <p:sp>
        <p:nvSpPr>
          <p:cNvPr id="8" name="TextBox 7">
            <a:extLst>
              <a:ext uri="{FF2B5EF4-FFF2-40B4-BE49-F238E27FC236}">
                <a16:creationId xmlns:a16="http://schemas.microsoft.com/office/drawing/2014/main" id="{A2B4AE9E-7F79-F5A9-6027-0236EF7D2000}"/>
              </a:ext>
            </a:extLst>
          </p:cNvPr>
          <p:cNvSpPr txBox="1"/>
          <p:nvPr/>
        </p:nvSpPr>
        <p:spPr>
          <a:xfrm>
            <a:off x="371995" y="2210397"/>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What's the difference between a will and a trust? If you get a gift from a living trust, should my assumption be that the donor who is giving it is alive?</a:t>
            </a:r>
          </a:p>
        </p:txBody>
      </p:sp>
    </p:spTree>
    <p:extLst>
      <p:ext uri="{BB962C8B-B14F-4D97-AF65-F5344CB8AC3E}">
        <p14:creationId xmlns:p14="http://schemas.microsoft.com/office/powerpoint/2010/main" val="37369282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93756-3E76-0B16-4F04-F8082CB04B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C51781-B178-C00E-5A34-D5AB66DEDBB8}"/>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46</a:t>
            </a:fld>
            <a:endParaRPr lang="en-US" dirty="0">
              <a:latin typeface="Century Gothic"/>
            </a:endParaRPr>
          </a:p>
        </p:txBody>
      </p:sp>
      <p:sp>
        <p:nvSpPr>
          <p:cNvPr id="8" name="TextBox 7">
            <a:extLst>
              <a:ext uri="{FF2B5EF4-FFF2-40B4-BE49-F238E27FC236}">
                <a16:creationId xmlns:a16="http://schemas.microsoft.com/office/drawing/2014/main" id="{293E718E-D593-AAA5-3296-31554314EAF6}"/>
              </a:ext>
            </a:extLst>
          </p:cNvPr>
          <p:cNvSpPr txBox="1"/>
          <p:nvPr/>
        </p:nvSpPr>
        <p:spPr>
          <a:xfrm>
            <a:off x="464072"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So the donor never pays capital gains on stock?</a:t>
            </a:r>
          </a:p>
        </p:txBody>
      </p:sp>
    </p:spTree>
    <p:extLst>
      <p:ext uri="{BB962C8B-B14F-4D97-AF65-F5344CB8AC3E}">
        <p14:creationId xmlns:p14="http://schemas.microsoft.com/office/powerpoint/2010/main" val="201169001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CB3B-489E-34E8-87DF-F86C26C366B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65C0FB-97ED-8CA4-0883-11ABE24DE5E0}"/>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47</a:t>
            </a:fld>
            <a:endParaRPr lang="en-US" dirty="0">
              <a:latin typeface="Century Gothic"/>
            </a:endParaRPr>
          </a:p>
        </p:txBody>
      </p:sp>
      <p:sp>
        <p:nvSpPr>
          <p:cNvPr id="8" name="TextBox 7">
            <a:extLst>
              <a:ext uri="{FF2B5EF4-FFF2-40B4-BE49-F238E27FC236}">
                <a16:creationId xmlns:a16="http://schemas.microsoft.com/office/drawing/2014/main" id="{AE10587E-93A1-9045-C1B3-6619A925BD9D}"/>
              </a:ext>
            </a:extLst>
          </p:cNvPr>
          <p:cNvSpPr txBox="1"/>
          <p:nvPr/>
        </p:nvSpPr>
        <p:spPr>
          <a:xfrm>
            <a:off x="670447"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If a donor’s parent passes, what is an appropriate amount of time to wait and how do you even start the conversation?</a:t>
            </a:r>
          </a:p>
        </p:txBody>
      </p:sp>
    </p:spTree>
    <p:extLst>
      <p:ext uri="{BB962C8B-B14F-4D97-AF65-F5344CB8AC3E}">
        <p14:creationId xmlns:p14="http://schemas.microsoft.com/office/powerpoint/2010/main" val="14439833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08EBC-9123-0A66-B661-B617BD94CF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7C9AC2-0B18-DD5E-B018-BF0DCB37F6EF}"/>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48</a:t>
            </a:fld>
            <a:endParaRPr lang="en-US" dirty="0">
              <a:latin typeface="Century Gothic"/>
            </a:endParaRPr>
          </a:p>
        </p:txBody>
      </p:sp>
      <p:sp>
        <p:nvSpPr>
          <p:cNvPr id="8" name="TextBox 7">
            <a:extLst>
              <a:ext uri="{FF2B5EF4-FFF2-40B4-BE49-F238E27FC236}">
                <a16:creationId xmlns:a16="http://schemas.microsoft.com/office/drawing/2014/main" id="{23BC5D61-E605-9E25-7A55-4E9B5B498238}"/>
              </a:ext>
            </a:extLst>
          </p:cNvPr>
          <p:cNvSpPr txBox="1"/>
          <p:nvPr/>
        </p:nvSpPr>
        <p:spPr>
          <a:xfrm>
            <a:off x="371995" y="2210397"/>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if your board doesn't get it... do you educate them the same way as a regular donor, or is there any tricks with board members?</a:t>
            </a:r>
          </a:p>
        </p:txBody>
      </p:sp>
    </p:spTree>
    <p:extLst>
      <p:ext uri="{BB962C8B-B14F-4D97-AF65-F5344CB8AC3E}">
        <p14:creationId xmlns:p14="http://schemas.microsoft.com/office/powerpoint/2010/main" val="300958386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0AEEB-294D-68FF-05A8-254A27E7EB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F0E074-331D-08FC-A7CB-BF05ED461161}"/>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49</a:t>
            </a:fld>
            <a:endParaRPr lang="en-US" dirty="0">
              <a:latin typeface="Century Gothic"/>
            </a:endParaRPr>
          </a:p>
        </p:txBody>
      </p:sp>
      <p:sp>
        <p:nvSpPr>
          <p:cNvPr id="8" name="TextBox 7">
            <a:extLst>
              <a:ext uri="{FF2B5EF4-FFF2-40B4-BE49-F238E27FC236}">
                <a16:creationId xmlns:a16="http://schemas.microsoft.com/office/drawing/2014/main" id="{4280E0FC-6033-DECE-B930-CE9FBF6284BC}"/>
              </a:ext>
            </a:extLst>
          </p:cNvPr>
          <p:cNvSpPr txBox="1"/>
          <p:nvPr/>
        </p:nvSpPr>
        <p:spPr>
          <a:xfrm>
            <a:off x="464072"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Is it ok to call and ask if they have received the letter? And then ask for a meeting?</a:t>
            </a:r>
          </a:p>
        </p:txBody>
      </p:sp>
    </p:spTree>
    <p:extLst>
      <p:ext uri="{BB962C8B-B14F-4D97-AF65-F5344CB8AC3E}">
        <p14:creationId xmlns:p14="http://schemas.microsoft.com/office/powerpoint/2010/main" val="20903757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009690"/>
            <a:ext cx="8400010" cy="362278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If we don't have a way to recognize donors in a "BIG" way now, what are other ways to recognize donors? (We don't have anything to name, like a building, for example... we are a humanitarian organization, and we won't have assets like that!) </a:t>
            </a:r>
          </a:p>
        </p:txBody>
      </p:sp>
    </p:spTree>
    <p:extLst>
      <p:ext uri="{BB962C8B-B14F-4D97-AF65-F5344CB8AC3E}">
        <p14:creationId xmlns:p14="http://schemas.microsoft.com/office/powerpoint/2010/main" val="422717567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35BF1-3E2F-D74F-F599-6447A4D141F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7E8825-457D-69B5-86FF-32F7131CC4F6}"/>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50</a:t>
            </a:fld>
            <a:endParaRPr lang="en-US" dirty="0">
              <a:latin typeface="Century Gothic"/>
            </a:endParaRPr>
          </a:p>
        </p:txBody>
      </p:sp>
      <p:sp>
        <p:nvSpPr>
          <p:cNvPr id="8" name="TextBox 7">
            <a:extLst>
              <a:ext uri="{FF2B5EF4-FFF2-40B4-BE49-F238E27FC236}">
                <a16:creationId xmlns:a16="http://schemas.microsoft.com/office/drawing/2014/main" id="{3607447D-A456-AE7B-54F0-A58A2E5206EB}"/>
              </a:ext>
            </a:extLst>
          </p:cNvPr>
          <p:cNvSpPr txBox="1"/>
          <p:nvPr/>
        </p:nvSpPr>
        <p:spPr>
          <a:xfrm>
            <a:off x="464072"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Should you plan for spouses and other family members to join the introductory meeting?</a:t>
            </a:r>
          </a:p>
        </p:txBody>
      </p:sp>
    </p:spTree>
    <p:extLst>
      <p:ext uri="{BB962C8B-B14F-4D97-AF65-F5344CB8AC3E}">
        <p14:creationId xmlns:p14="http://schemas.microsoft.com/office/powerpoint/2010/main" val="242543268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05E8B-48C4-D008-D4D9-1E71DAA73D4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D5439C-8D3A-872B-681E-273791855958}"/>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51</a:t>
            </a:fld>
            <a:endParaRPr lang="en-US" dirty="0">
              <a:latin typeface="Century Gothic"/>
            </a:endParaRPr>
          </a:p>
        </p:txBody>
      </p:sp>
      <p:sp>
        <p:nvSpPr>
          <p:cNvPr id="8" name="TextBox 7">
            <a:extLst>
              <a:ext uri="{FF2B5EF4-FFF2-40B4-BE49-F238E27FC236}">
                <a16:creationId xmlns:a16="http://schemas.microsoft.com/office/drawing/2014/main" id="{D02A2FC4-8051-24C6-415E-EF921CCB08C7}"/>
              </a:ext>
            </a:extLst>
          </p:cNvPr>
          <p:cNvSpPr txBox="1"/>
          <p:nvPr/>
        </p:nvSpPr>
        <p:spPr>
          <a:xfrm>
            <a:off x="464072"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 had some donors that declined being recognized in a legacy program.</a:t>
            </a:r>
          </a:p>
        </p:txBody>
      </p:sp>
    </p:spTree>
    <p:extLst>
      <p:ext uri="{BB962C8B-B14F-4D97-AF65-F5344CB8AC3E}">
        <p14:creationId xmlns:p14="http://schemas.microsoft.com/office/powerpoint/2010/main" val="48964596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A02E6-FB5A-4231-FAB8-43AD519EA46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459244-B4A8-B242-D8B1-9CA1388E79EC}"/>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52</a:t>
            </a:fld>
            <a:endParaRPr lang="en-US" dirty="0">
              <a:latin typeface="Century Gothic"/>
            </a:endParaRPr>
          </a:p>
        </p:txBody>
      </p:sp>
      <p:sp>
        <p:nvSpPr>
          <p:cNvPr id="8" name="TextBox 7">
            <a:extLst>
              <a:ext uri="{FF2B5EF4-FFF2-40B4-BE49-F238E27FC236}">
                <a16:creationId xmlns:a16="http://schemas.microsoft.com/office/drawing/2014/main" id="{B4E37743-DEDA-C1E5-0E26-142708E383DD}"/>
              </a:ext>
            </a:extLst>
          </p:cNvPr>
          <p:cNvSpPr txBox="1"/>
          <p:nvPr/>
        </p:nvSpPr>
        <p:spPr>
          <a:xfrm>
            <a:off x="464072" y="3099582"/>
            <a:ext cx="8400010" cy="65883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do we talk about with donors?</a:t>
            </a:r>
          </a:p>
        </p:txBody>
      </p:sp>
    </p:spTree>
    <p:extLst>
      <p:ext uri="{BB962C8B-B14F-4D97-AF65-F5344CB8AC3E}">
        <p14:creationId xmlns:p14="http://schemas.microsoft.com/office/powerpoint/2010/main" val="317876547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1AEF7-5A72-1856-E060-4B07A3B859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03620A-2A4B-C06C-8E31-79784F50B28E}"/>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53</a:t>
            </a:fld>
            <a:endParaRPr lang="en-US" dirty="0">
              <a:latin typeface="Century Gothic"/>
            </a:endParaRPr>
          </a:p>
        </p:txBody>
      </p:sp>
      <p:sp>
        <p:nvSpPr>
          <p:cNvPr id="8" name="TextBox 7">
            <a:extLst>
              <a:ext uri="{FF2B5EF4-FFF2-40B4-BE49-F238E27FC236}">
                <a16:creationId xmlns:a16="http://schemas.microsoft.com/office/drawing/2014/main" id="{24223AE3-57B0-9D5D-7703-504802EF7EE9}"/>
              </a:ext>
            </a:extLst>
          </p:cNvPr>
          <p:cNvSpPr txBox="1"/>
          <p:nvPr/>
        </p:nvSpPr>
        <p:spPr>
          <a:xfrm>
            <a:off x="670447" y="1321211"/>
            <a:ext cx="8400010" cy="4215578"/>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 work at a small community foundation - previous director only had paper records. we are still finding planned gift donors in old folders 2 years later. No notes on any contact that has been with them. I'm struggling with how to approach these folks...?</a:t>
            </a:r>
          </a:p>
        </p:txBody>
      </p:sp>
    </p:spTree>
    <p:extLst>
      <p:ext uri="{BB962C8B-B14F-4D97-AF65-F5344CB8AC3E}">
        <p14:creationId xmlns:p14="http://schemas.microsoft.com/office/powerpoint/2010/main" val="245294802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9F38C-802B-7E19-DD82-7F5C5C58FD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960BEA-591E-ED41-E627-989C09D965FD}"/>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54</a:t>
            </a:fld>
            <a:endParaRPr lang="en-US" dirty="0">
              <a:latin typeface="Century Gothic"/>
            </a:endParaRPr>
          </a:p>
        </p:txBody>
      </p:sp>
      <p:sp>
        <p:nvSpPr>
          <p:cNvPr id="8" name="TextBox 7">
            <a:extLst>
              <a:ext uri="{FF2B5EF4-FFF2-40B4-BE49-F238E27FC236}">
                <a16:creationId xmlns:a16="http://schemas.microsoft.com/office/drawing/2014/main" id="{0E15DAA4-E7BF-AF63-5F73-5D4A62CF2A59}"/>
              </a:ext>
            </a:extLst>
          </p:cNvPr>
          <p:cNvSpPr txBox="1"/>
          <p:nvPr/>
        </p:nvSpPr>
        <p:spPr>
          <a:xfrm>
            <a:off x="464072" y="2210397"/>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How do you know which type of planned gift your donor may connect with most? There are so many ways to give, I don't want to overwhelm them with options.</a:t>
            </a:r>
          </a:p>
        </p:txBody>
      </p:sp>
    </p:spTree>
    <p:extLst>
      <p:ext uri="{BB962C8B-B14F-4D97-AF65-F5344CB8AC3E}">
        <p14:creationId xmlns:p14="http://schemas.microsoft.com/office/powerpoint/2010/main" val="189899824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5765A"/>
        </a:solidFill>
        <a:effectLst/>
      </p:bgPr>
    </p:bg>
    <p:spTree>
      <p:nvGrpSpPr>
        <p:cNvPr id="1" name="">
          <a:extLst>
            <a:ext uri="{FF2B5EF4-FFF2-40B4-BE49-F238E27FC236}">
              <a16:creationId xmlns:a16="http://schemas.microsoft.com/office/drawing/2014/main" id="{FF9F76AE-7AF8-809D-CD5F-444841C1C8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AF12C88-E755-F144-326B-760A896BBEB7}"/>
              </a:ext>
            </a:extLst>
          </p:cNvPr>
          <p:cNvSpPr txBox="1"/>
          <p:nvPr/>
        </p:nvSpPr>
        <p:spPr>
          <a:xfrm>
            <a:off x="1198179" y="2690336"/>
            <a:ext cx="7296892" cy="1477328"/>
          </a:xfrm>
          <a:prstGeom prst="rect">
            <a:avLst/>
          </a:prstGeom>
          <a:noFill/>
        </p:spPr>
        <p:txBody>
          <a:bodyPr wrap="square" rtlCol="0">
            <a:spAutoFit/>
          </a:bodyPr>
          <a:lstStyle/>
          <a:p>
            <a:pPr algn="ctr"/>
            <a:r>
              <a:rPr lang="en-US" sz="4500" b="1" dirty="0">
                <a:solidFill>
                  <a:srgbClr val="FFFF00"/>
                </a:solidFill>
              </a:rPr>
              <a:t>Planned Giving Vehicles &amp; Tax Questions</a:t>
            </a:r>
            <a:endParaRPr lang="en-US" sz="45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6899025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E84DA-39A6-64EC-060D-FEBCCB71FCB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485F0-9F5A-9835-B43D-9B793BDAAB24}"/>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56</a:t>
            </a:fld>
            <a:endParaRPr lang="en-US" dirty="0">
              <a:latin typeface="Century Gothic"/>
            </a:endParaRPr>
          </a:p>
        </p:txBody>
      </p:sp>
      <p:sp>
        <p:nvSpPr>
          <p:cNvPr id="8" name="TextBox 7">
            <a:extLst>
              <a:ext uri="{FF2B5EF4-FFF2-40B4-BE49-F238E27FC236}">
                <a16:creationId xmlns:a16="http://schemas.microsoft.com/office/drawing/2014/main" id="{72DA3241-3953-8FFF-FB71-2F799C1090EC}"/>
              </a:ext>
            </a:extLst>
          </p:cNvPr>
          <p:cNvSpPr txBox="1"/>
          <p:nvPr/>
        </p:nvSpPr>
        <p:spPr>
          <a:xfrm>
            <a:off x="670447" y="2751891"/>
            <a:ext cx="8400010" cy="135421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I’d like to know more about</a:t>
            </a:r>
          </a:p>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giving vehicles.</a:t>
            </a:r>
          </a:p>
        </p:txBody>
      </p:sp>
    </p:spTree>
    <p:extLst>
      <p:ext uri="{BB962C8B-B14F-4D97-AF65-F5344CB8AC3E}">
        <p14:creationId xmlns:p14="http://schemas.microsoft.com/office/powerpoint/2010/main" val="203939461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CC929-D00F-B885-5042-95B4CA98528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D0673C-2981-B7AB-7931-85E28103E6B8}"/>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57</a:t>
            </a:fld>
            <a:endParaRPr lang="en-US" dirty="0">
              <a:latin typeface="Century Gothic"/>
            </a:endParaRPr>
          </a:p>
        </p:txBody>
      </p:sp>
      <p:sp>
        <p:nvSpPr>
          <p:cNvPr id="8" name="TextBox 7">
            <a:extLst>
              <a:ext uri="{FF2B5EF4-FFF2-40B4-BE49-F238E27FC236}">
                <a16:creationId xmlns:a16="http://schemas.microsoft.com/office/drawing/2014/main" id="{CF05A03C-3723-AE6E-A9D8-4B80F5818911}"/>
              </a:ext>
            </a:extLst>
          </p:cNvPr>
          <p:cNvSpPr txBox="1"/>
          <p:nvPr/>
        </p:nvSpPr>
        <p:spPr>
          <a:xfrm>
            <a:off x="464072" y="2210397"/>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Do you find more wealthy people are creating foundation mechanisms like family foundations to give vs. planned giving vehicles like bequests?</a:t>
            </a:r>
          </a:p>
        </p:txBody>
      </p:sp>
    </p:spTree>
    <p:extLst>
      <p:ext uri="{BB962C8B-B14F-4D97-AF65-F5344CB8AC3E}">
        <p14:creationId xmlns:p14="http://schemas.microsoft.com/office/powerpoint/2010/main" val="85580493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84C5-9B85-5FE9-1D1A-9967914D9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EE8797-3C62-F3B8-63A6-D4178701507B}"/>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58</a:t>
            </a:fld>
            <a:endParaRPr lang="en-US" dirty="0">
              <a:latin typeface="Century Gothic"/>
            </a:endParaRPr>
          </a:p>
        </p:txBody>
      </p:sp>
      <p:sp>
        <p:nvSpPr>
          <p:cNvPr id="8" name="TextBox 7">
            <a:extLst>
              <a:ext uri="{FF2B5EF4-FFF2-40B4-BE49-F238E27FC236}">
                <a16:creationId xmlns:a16="http://schemas.microsoft.com/office/drawing/2014/main" id="{0297AFFA-06E4-D55F-C8F1-BF7DA53A9414}"/>
              </a:ext>
            </a:extLst>
          </p:cNvPr>
          <p:cNvSpPr txBox="1"/>
          <p:nvPr/>
        </p:nvSpPr>
        <p:spPr>
          <a:xfrm>
            <a:off x="464072" y="2751891"/>
            <a:ext cx="8400010" cy="135421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What’s your take regarding </a:t>
            </a:r>
          </a:p>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online will planners?</a:t>
            </a:r>
          </a:p>
        </p:txBody>
      </p:sp>
    </p:spTree>
    <p:extLst>
      <p:ext uri="{BB962C8B-B14F-4D97-AF65-F5344CB8AC3E}">
        <p14:creationId xmlns:p14="http://schemas.microsoft.com/office/powerpoint/2010/main" val="218890783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C1111-8B40-12A6-635B-55C1A4B643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CC32C5-E176-71B4-D06A-6C416209D1B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59</a:t>
            </a:fld>
            <a:endParaRPr lang="en-US" dirty="0">
              <a:latin typeface="Century Gothic"/>
            </a:endParaRPr>
          </a:p>
        </p:txBody>
      </p:sp>
      <p:sp>
        <p:nvSpPr>
          <p:cNvPr id="8" name="TextBox 7">
            <a:extLst>
              <a:ext uri="{FF2B5EF4-FFF2-40B4-BE49-F238E27FC236}">
                <a16:creationId xmlns:a16="http://schemas.microsoft.com/office/drawing/2014/main" id="{6FFF5A7F-1C18-DB5E-C421-EF02D2B144DE}"/>
              </a:ext>
            </a:extLst>
          </p:cNvPr>
          <p:cNvSpPr txBox="1"/>
          <p:nvPr/>
        </p:nvSpPr>
        <p:spPr>
          <a:xfrm>
            <a:off x="670447"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is the definition of a trust? Will? Bequest? Testamentary?</a:t>
            </a:r>
          </a:p>
        </p:txBody>
      </p:sp>
    </p:spTree>
    <p:extLst>
      <p:ext uri="{BB962C8B-B14F-4D97-AF65-F5344CB8AC3E}">
        <p14:creationId xmlns:p14="http://schemas.microsoft.com/office/powerpoint/2010/main" val="37179116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898875"/>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“How to”, “best practices”, and “the strategy” of getting donors involved in planned giving?</a:t>
            </a:r>
          </a:p>
        </p:txBody>
      </p:sp>
    </p:spTree>
    <p:extLst>
      <p:ext uri="{BB962C8B-B14F-4D97-AF65-F5344CB8AC3E}">
        <p14:creationId xmlns:p14="http://schemas.microsoft.com/office/powerpoint/2010/main" val="374970071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65BF-32F2-2F4E-A58F-0C93E67F708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9F42D-58AC-F260-D013-DFF23FC2DE82}"/>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60</a:t>
            </a:fld>
            <a:endParaRPr lang="en-US" dirty="0">
              <a:latin typeface="Century Gothic"/>
            </a:endParaRPr>
          </a:p>
        </p:txBody>
      </p:sp>
      <p:sp>
        <p:nvSpPr>
          <p:cNvPr id="8" name="TextBox 7">
            <a:extLst>
              <a:ext uri="{FF2B5EF4-FFF2-40B4-BE49-F238E27FC236}">
                <a16:creationId xmlns:a16="http://schemas.microsoft.com/office/drawing/2014/main" id="{B7E46359-A070-C107-1E9D-9EBBFD3981E8}"/>
              </a:ext>
            </a:extLst>
          </p:cNvPr>
          <p:cNvSpPr txBox="1"/>
          <p:nvPr/>
        </p:nvSpPr>
        <p:spPr>
          <a:xfrm>
            <a:off x="464072" y="2210397"/>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To clarify, the “life income gift” is what you described as a charitable gift annuity or charitable remainder trust? Can you share a real life example of a “life income gift”?</a:t>
            </a:r>
          </a:p>
        </p:txBody>
      </p:sp>
    </p:spTree>
    <p:extLst>
      <p:ext uri="{BB962C8B-B14F-4D97-AF65-F5344CB8AC3E}">
        <p14:creationId xmlns:p14="http://schemas.microsoft.com/office/powerpoint/2010/main" val="193305334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CAD4C-4256-1427-C3CB-EDE64BFD0C1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A4CEF3-3793-1A33-15DC-3AAA41370EDC}"/>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61</a:t>
            </a:fld>
            <a:endParaRPr lang="en-US" dirty="0">
              <a:latin typeface="Century Gothic"/>
            </a:endParaRPr>
          </a:p>
        </p:txBody>
      </p:sp>
      <p:sp>
        <p:nvSpPr>
          <p:cNvPr id="8" name="TextBox 7">
            <a:extLst>
              <a:ext uri="{FF2B5EF4-FFF2-40B4-BE49-F238E27FC236}">
                <a16:creationId xmlns:a16="http://schemas.microsoft.com/office/drawing/2014/main" id="{AD5E06AA-06DA-95AE-69C6-BBF9D2E558B0}"/>
              </a:ext>
            </a:extLst>
          </p:cNvPr>
          <p:cNvSpPr txBox="1"/>
          <p:nvPr/>
        </p:nvSpPr>
        <p:spPr>
          <a:xfrm>
            <a:off x="464072"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Does the pledge agreement need to outline the specifics of the planned gift?</a:t>
            </a:r>
          </a:p>
        </p:txBody>
      </p:sp>
    </p:spTree>
    <p:extLst>
      <p:ext uri="{BB962C8B-B14F-4D97-AF65-F5344CB8AC3E}">
        <p14:creationId xmlns:p14="http://schemas.microsoft.com/office/powerpoint/2010/main" val="241015616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7A84-A968-7802-DEB9-497B7F3D181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164875-9702-6300-818F-6100963545F0}"/>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62</a:t>
            </a:fld>
            <a:endParaRPr lang="en-US" dirty="0">
              <a:latin typeface="Century Gothic"/>
            </a:endParaRPr>
          </a:p>
        </p:txBody>
      </p:sp>
      <p:sp>
        <p:nvSpPr>
          <p:cNvPr id="8" name="TextBox 7">
            <a:extLst>
              <a:ext uri="{FF2B5EF4-FFF2-40B4-BE49-F238E27FC236}">
                <a16:creationId xmlns:a16="http://schemas.microsoft.com/office/drawing/2014/main" id="{EA7B6FD9-0434-D716-3A5B-12C03D4611A9}"/>
              </a:ext>
            </a:extLst>
          </p:cNvPr>
          <p:cNvSpPr txBox="1"/>
          <p:nvPr/>
        </p:nvSpPr>
        <p:spPr>
          <a:xfrm>
            <a:off x="464072"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 tax do you generally pay on capital gain? How much do you have to donate to avoid it?</a:t>
            </a:r>
          </a:p>
        </p:txBody>
      </p:sp>
    </p:spTree>
    <p:extLst>
      <p:ext uri="{BB962C8B-B14F-4D97-AF65-F5344CB8AC3E}">
        <p14:creationId xmlns:p14="http://schemas.microsoft.com/office/powerpoint/2010/main" val="206580243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1364B-DC14-2ED1-B96C-C1CA903728E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543E8C-3E7C-B65B-F5FA-5150F640D292}"/>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63</a:t>
            </a:fld>
            <a:endParaRPr lang="en-US" dirty="0">
              <a:latin typeface="Century Gothic"/>
            </a:endParaRPr>
          </a:p>
        </p:txBody>
      </p:sp>
      <p:sp>
        <p:nvSpPr>
          <p:cNvPr id="8" name="TextBox 7">
            <a:extLst>
              <a:ext uri="{FF2B5EF4-FFF2-40B4-BE49-F238E27FC236}">
                <a16:creationId xmlns:a16="http://schemas.microsoft.com/office/drawing/2014/main" id="{6FF8EEC3-9497-E851-21CD-C6BC21BD3097}"/>
              </a:ext>
            </a:extLst>
          </p:cNvPr>
          <p:cNvSpPr txBox="1"/>
          <p:nvPr/>
        </p:nvSpPr>
        <p:spPr>
          <a:xfrm>
            <a:off x="670447" y="3099582"/>
            <a:ext cx="8400010" cy="65883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is a QCD? RMD?</a:t>
            </a:r>
          </a:p>
        </p:txBody>
      </p:sp>
    </p:spTree>
    <p:extLst>
      <p:ext uri="{BB962C8B-B14F-4D97-AF65-F5344CB8AC3E}">
        <p14:creationId xmlns:p14="http://schemas.microsoft.com/office/powerpoint/2010/main" val="117741495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7ACDE-A3B0-645E-5F87-4407D8B4133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0FCA0D-CFC7-627B-D794-0FE35B2AB9A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64</a:t>
            </a:fld>
            <a:endParaRPr lang="en-US" dirty="0">
              <a:latin typeface="Century Gothic"/>
            </a:endParaRPr>
          </a:p>
        </p:txBody>
      </p:sp>
      <p:sp>
        <p:nvSpPr>
          <p:cNvPr id="8" name="TextBox 7">
            <a:extLst>
              <a:ext uri="{FF2B5EF4-FFF2-40B4-BE49-F238E27FC236}">
                <a16:creationId xmlns:a16="http://schemas.microsoft.com/office/drawing/2014/main" id="{F2BF2DD9-D935-BF78-6F86-78E48FCFFD9C}"/>
              </a:ext>
            </a:extLst>
          </p:cNvPr>
          <p:cNvSpPr txBox="1"/>
          <p:nvPr/>
        </p:nvSpPr>
        <p:spPr>
          <a:xfrm>
            <a:off x="464072" y="1914001"/>
            <a:ext cx="8400010" cy="302999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Is it worth the pain of life insurance/real estate gifts for a medium sized nonprofit? How do we reserve the right to assess if we will take the real estate? Is it in our planned giving policy?</a:t>
            </a:r>
          </a:p>
        </p:txBody>
      </p:sp>
    </p:spTree>
    <p:extLst>
      <p:ext uri="{BB962C8B-B14F-4D97-AF65-F5344CB8AC3E}">
        <p14:creationId xmlns:p14="http://schemas.microsoft.com/office/powerpoint/2010/main" val="427666052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60847-02DA-67C0-C2EC-46F0D1A11CC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B2C5E9-53BA-1D3E-9E9D-3E345D4D6787}"/>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65</a:t>
            </a:fld>
            <a:endParaRPr lang="en-US" dirty="0">
              <a:latin typeface="Century Gothic"/>
            </a:endParaRPr>
          </a:p>
        </p:txBody>
      </p:sp>
      <p:sp>
        <p:nvSpPr>
          <p:cNvPr id="8" name="TextBox 7">
            <a:extLst>
              <a:ext uri="{FF2B5EF4-FFF2-40B4-BE49-F238E27FC236}">
                <a16:creationId xmlns:a16="http://schemas.microsoft.com/office/drawing/2014/main" id="{D2DE0ADB-9890-CD60-58BC-CBED35361F54}"/>
              </a:ext>
            </a:extLst>
          </p:cNvPr>
          <p:cNvSpPr txBox="1"/>
          <p:nvPr/>
        </p:nvSpPr>
        <p:spPr>
          <a:xfrm>
            <a:off x="464072"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Haven't most people in their 60s to mid 70's already done their wills/estate plans?</a:t>
            </a:r>
          </a:p>
        </p:txBody>
      </p:sp>
    </p:spTree>
    <p:extLst>
      <p:ext uri="{BB962C8B-B14F-4D97-AF65-F5344CB8AC3E}">
        <p14:creationId xmlns:p14="http://schemas.microsoft.com/office/powerpoint/2010/main" val="117937164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5BB6C-D5AE-4F7F-57E6-E555913E1A3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C7E5B1-89AB-5ADB-9600-DB69ABD85733}"/>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66</a:t>
            </a:fld>
            <a:endParaRPr lang="en-US" dirty="0">
              <a:latin typeface="Century Gothic"/>
            </a:endParaRPr>
          </a:p>
        </p:txBody>
      </p:sp>
      <p:sp>
        <p:nvSpPr>
          <p:cNvPr id="8" name="TextBox 7">
            <a:extLst>
              <a:ext uri="{FF2B5EF4-FFF2-40B4-BE49-F238E27FC236}">
                <a16:creationId xmlns:a16="http://schemas.microsoft.com/office/drawing/2014/main" id="{C167D581-F5AB-D5F6-8F6F-F7B16D4DF6CA}"/>
              </a:ext>
            </a:extLst>
          </p:cNvPr>
          <p:cNvSpPr txBox="1"/>
          <p:nvPr/>
        </p:nvSpPr>
        <p:spPr>
          <a:xfrm>
            <a:off x="464072"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Is it okay to use stock images for our mailers?</a:t>
            </a:r>
          </a:p>
        </p:txBody>
      </p:sp>
    </p:spTree>
    <p:extLst>
      <p:ext uri="{BB962C8B-B14F-4D97-AF65-F5344CB8AC3E}">
        <p14:creationId xmlns:p14="http://schemas.microsoft.com/office/powerpoint/2010/main" val="363457784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6189-1B17-4ABC-F2C0-B24D1726B7D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548979-4469-2AB7-1073-2DCAC6D16A7C}"/>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67</a:t>
            </a:fld>
            <a:endParaRPr lang="en-US" dirty="0">
              <a:latin typeface="Century Gothic"/>
            </a:endParaRPr>
          </a:p>
        </p:txBody>
      </p:sp>
      <p:sp>
        <p:nvSpPr>
          <p:cNvPr id="8" name="TextBox 7">
            <a:extLst>
              <a:ext uri="{FF2B5EF4-FFF2-40B4-BE49-F238E27FC236}">
                <a16:creationId xmlns:a16="http://schemas.microsoft.com/office/drawing/2014/main" id="{72936EA8-5CDC-4DC9-AF14-93E54F6F3A59}"/>
              </a:ext>
            </a:extLst>
          </p:cNvPr>
          <p:cNvSpPr txBox="1"/>
          <p:nvPr/>
        </p:nvSpPr>
        <p:spPr>
          <a:xfrm>
            <a:off x="670447"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Can you remind me which PG vehicles are attractive / good fit for stock givers?</a:t>
            </a:r>
          </a:p>
        </p:txBody>
      </p:sp>
    </p:spTree>
    <p:extLst>
      <p:ext uri="{BB962C8B-B14F-4D97-AF65-F5344CB8AC3E}">
        <p14:creationId xmlns:p14="http://schemas.microsoft.com/office/powerpoint/2010/main" val="135278898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5765A"/>
        </a:solidFill>
        <a:effectLst/>
      </p:bgPr>
    </p:bg>
    <p:spTree>
      <p:nvGrpSpPr>
        <p:cNvPr id="1" name="">
          <a:extLst>
            <a:ext uri="{FF2B5EF4-FFF2-40B4-BE49-F238E27FC236}">
              <a16:creationId xmlns:a16="http://schemas.microsoft.com/office/drawing/2014/main" id="{1171F431-6184-7022-EC7F-894828C6281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07F977D-191A-DBDF-77A5-1C588981ED59}"/>
              </a:ext>
            </a:extLst>
          </p:cNvPr>
          <p:cNvSpPr txBox="1"/>
          <p:nvPr/>
        </p:nvSpPr>
        <p:spPr>
          <a:xfrm>
            <a:off x="1051891" y="3036585"/>
            <a:ext cx="7296892" cy="784830"/>
          </a:xfrm>
          <a:prstGeom prst="rect">
            <a:avLst/>
          </a:prstGeom>
          <a:noFill/>
        </p:spPr>
        <p:txBody>
          <a:bodyPr wrap="square" rtlCol="0">
            <a:spAutoFit/>
          </a:bodyPr>
          <a:lstStyle/>
          <a:p>
            <a:pPr algn="ctr"/>
            <a:r>
              <a:rPr lang="en-US" sz="4500" b="1" dirty="0">
                <a:solidFill>
                  <a:srgbClr val="FFFF00"/>
                </a:solidFill>
              </a:rPr>
              <a:t>Bequests &amp; Recognition</a:t>
            </a:r>
            <a:endParaRPr lang="en-US" sz="45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1540409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8C595-D79E-8D39-720D-9B9DC1CDC39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F6385D-DD18-8410-0DE1-363474887D26}"/>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69</a:t>
            </a:fld>
            <a:endParaRPr lang="en-US" dirty="0">
              <a:latin typeface="Century Gothic"/>
            </a:endParaRPr>
          </a:p>
        </p:txBody>
      </p:sp>
      <p:sp>
        <p:nvSpPr>
          <p:cNvPr id="8" name="TextBox 7">
            <a:extLst>
              <a:ext uri="{FF2B5EF4-FFF2-40B4-BE49-F238E27FC236}">
                <a16:creationId xmlns:a16="http://schemas.microsoft.com/office/drawing/2014/main" id="{38090EB9-FB8F-3159-94C8-CABD936C239B}"/>
              </a:ext>
            </a:extLst>
          </p:cNvPr>
          <p:cNvSpPr txBox="1"/>
          <p:nvPr/>
        </p:nvSpPr>
        <p:spPr>
          <a:xfrm>
            <a:off x="464072" y="1914001"/>
            <a:ext cx="8400010" cy="302999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Curious to know what you think were the "key factors" that made people increase the % of bequests from 2013 - 2022? And, what do you project the next 5-10 years the outcome might be projected?</a:t>
            </a:r>
          </a:p>
        </p:txBody>
      </p:sp>
    </p:spTree>
    <p:extLst>
      <p:ext uri="{BB962C8B-B14F-4D97-AF65-F5344CB8AC3E}">
        <p14:creationId xmlns:p14="http://schemas.microsoft.com/office/powerpoint/2010/main" val="542089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7</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602480"/>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If we receive a sizable annual gift from a donor for 5+ years but they are in their 50’s — would that be worth pursuing? Or more for the boomers?</a:t>
            </a:r>
          </a:p>
        </p:txBody>
      </p:sp>
    </p:spTree>
    <p:extLst>
      <p:ext uri="{BB962C8B-B14F-4D97-AF65-F5344CB8AC3E}">
        <p14:creationId xmlns:p14="http://schemas.microsoft.com/office/powerpoint/2010/main" val="358809283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CDD81-81A4-DD16-B51E-FBCC209C811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C900E-9380-188D-336A-04A8FE4460F7}"/>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70</a:t>
            </a:fld>
            <a:endParaRPr lang="en-US" dirty="0">
              <a:latin typeface="Century Gothic"/>
            </a:endParaRPr>
          </a:p>
        </p:txBody>
      </p:sp>
      <p:sp>
        <p:nvSpPr>
          <p:cNvPr id="8" name="TextBox 7">
            <a:extLst>
              <a:ext uri="{FF2B5EF4-FFF2-40B4-BE49-F238E27FC236}">
                <a16:creationId xmlns:a16="http://schemas.microsoft.com/office/drawing/2014/main" id="{C851D3B4-6F8D-B365-4336-A76E89DF4DC8}"/>
              </a:ext>
            </a:extLst>
          </p:cNvPr>
          <p:cNvSpPr txBox="1"/>
          <p:nvPr/>
        </p:nvSpPr>
        <p:spPr>
          <a:xfrm>
            <a:off x="464072"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When would it might not make sense to put a bequest in an endowment?</a:t>
            </a:r>
          </a:p>
        </p:txBody>
      </p:sp>
    </p:spTree>
    <p:extLst>
      <p:ext uri="{BB962C8B-B14F-4D97-AF65-F5344CB8AC3E}">
        <p14:creationId xmlns:p14="http://schemas.microsoft.com/office/powerpoint/2010/main" val="272447879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5765A"/>
        </a:solidFill>
        <a:effectLst/>
      </p:bgPr>
    </p:bg>
    <p:spTree>
      <p:nvGrpSpPr>
        <p:cNvPr id="1" name="">
          <a:extLst>
            <a:ext uri="{FF2B5EF4-FFF2-40B4-BE49-F238E27FC236}">
              <a16:creationId xmlns:a16="http://schemas.microsoft.com/office/drawing/2014/main" id="{A9ADEA84-73AE-2688-1819-A161F633F4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826A68-3037-D0F4-7D0D-E3DB20370F2D}"/>
              </a:ext>
            </a:extLst>
          </p:cNvPr>
          <p:cNvSpPr txBox="1"/>
          <p:nvPr/>
        </p:nvSpPr>
        <p:spPr>
          <a:xfrm>
            <a:off x="923554" y="2690336"/>
            <a:ext cx="7296892" cy="1477328"/>
          </a:xfrm>
          <a:prstGeom prst="rect">
            <a:avLst/>
          </a:prstGeom>
          <a:noFill/>
        </p:spPr>
        <p:txBody>
          <a:bodyPr wrap="square" rtlCol="0">
            <a:spAutoFit/>
          </a:bodyPr>
          <a:lstStyle/>
          <a:p>
            <a:pPr algn="ctr"/>
            <a:r>
              <a:rPr lang="en-US" sz="4500" b="1" dirty="0">
                <a:solidFill>
                  <a:srgbClr val="FFFF00"/>
                </a:solidFill>
              </a:rPr>
              <a:t>Policies, Paperwork &amp; Legal</a:t>
            </a:r>
            <a:endParaRPr lang="en-US" sz="45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8091204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3B1C-7501-DA1F-693C-D78E7BA3D1D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FDD40-71A5-EC34-C8FB-12523FF93009}"/>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72</a:t>
            </a:fld>
            <a:endParaRPr lang="en-US" dirty="0">
              <a:latin typeface="Century Gothic"/>
            </a:endParaRPr>
          </a:p>
        </p:txBody>
      </p:sp>
      <p:sp>
        <p:nvSpPr>
          <p:cNvPr id="8" name="TextBox 7">
            <a:extLst>
              <a:ext uri="{FF2B5EF4-FFF2-40B4-BE49-F238E27FC236}">
                <a16:creationId xmlns:a16="http://schemas.microsoft.com/office/drawing/2014/main" id="{586EDBA7-4781-2DC1-0D24-5040616A37C8}"/>
              </a:ext>
            </a:extLst>
          </p:cNvPr>
          <p:cNvSpPr txBox="1"/>
          <p:nvPr/>
        </p:nvSpPr>
        <p:spPr>
          <a:xfrm>
            <a:off x="464072"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Is a binding pledge a formal legal doc? Is there a standard for how to write a pledge agreement?</a:t>
            </a:r>
          </a:p>
        </p:txBody>
      </p:sp>
    </p:spTree>
    <p:extLst>
      <p:ext uri="{BB962C8B-B14F-4D97-AF65-F5344CB8AC3E}">
        <p14:creationId xmlns:p14="http://schemas.microsoft.com/office/powerpoint/2010/main" val="369688018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EE283-F5B8-580D-AF0E-4919CEC163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B6C30C-80BE-39E7-622D-22511E0EAAE6}"/>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73</a:t>
            </a:fld>
            <a:endParaRPr lang="en-US" dirty="0">
              <a:latin typeface="Century Gothic"/>
            </a:endParaRPr>
          </a:p>
        </p:txBody>
      </p:sp>
      <p:sp>
        <p:nvSpPr>
          <p:cNvPr id="8" name="TextBox 7">
            <a:extLst>
              <a:ext uri="{FF2B5EF4-FFF2-40B4-BE49-F238E27FC236}">
                <a16:creationId xmlns:a16="http://schemas.microsoft.com/office/drawing/2014/main" id="{5867A3CA-19AB-55CB-7CCE-921C6A30F70E}"/>
              </a:ext>
            </a:extLst>
          </p:cNvPr>
          <p:cNvSpPr txBox="1"/>
          <p:nvPr/>
        </p:nvSpPr>
        <p:spPr>
          <a:xfrm>
            <a:off x="464072"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Do we need a formal Gift Acceptance Policy in place before launching a </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planned giving program?</a:t>
            </a:r>
          </a:p>
        </p:txBody>
      </p:sp>
    </p:spTree>
    <p:extLst>
      <p:ext uri="{BB962C8B-B14F-4D97-AF65-F5344CB8AC3E}">
        <p14:creationId xmlns:p14="http://schemas.microsoft.com/office/powerpoint/2010/main" val="358343759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28B5D-B759-0900-C922-E18A432698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82CBA-AF56-45D7-3CFC-94712B5F6FE2}"/>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74</a:t>
            </a:fld>
            <a:endParaRPr lang="en-US" dirty="0">
              <a:latin typeface="Century Gothic"/>
            </a:endParaRPr>
          </a:p>
        </p:txBody>
      </p:sp>
      <p:sp>
        <p:nvSpPr>
          <p:cNvPr id="8" name="TextBox 7">
            <a:extLst>
              <a:ext uri="{FF2B5EF4-FFF2-40B4-BE49-F238E27FC236}">
                <a16:creationId xmlns:a16="http://schemas.microsoft.com/office/drawing/2014/main" id="{E4F27093-595D-B52F-5AC4-3E611C1EDF77}"/>
              </a:ext>
            </a:extLst>
          </p:cNvPr>
          <p:cNvSpPr txBox="1"/>
          <p:nvPr/>
        </p:nvSpPr>
        <p:spPr>
          <a:xfrm>
            <a:off x="464072" y="2210397"/>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How specific should our planned giving policy be when it comes to accepting non-cash gifts like real estate, business interests, or collectibles?</a:t>
            </a:r>
          </a:p>
        </p:txBody>
      </p:sp>
    </p:spTree>
    <p:extLst>
      <p:ext uri="{BB962C8B-B14F-4D97-AF65-F5344CB8AC3E}">
        <p14:creationId xmlns:p14="http://schemas.microsoft.com/office/powerpoint/2010/main" val="105909299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05765A"/>
        </a:solidFill>
        <a:effectLst/>
      </p:bgPr>
    </p:bg>
    <p:spTree>
      <p:nvGrpSpPr>
        <p:cNvPr id="1" name="">
          <a:extLst>
            <a:ext uri="{FF2B5EF4-FFF2-40B4-BE49-F238E27FC236}">
              <a16:creationId xmlns:a16="http://schemas.microsoft.com/office/drawing/2014/main" id="{ABA981D7-B671-B6C3-A9FE-C6863CFE12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A8D535-2063-15C2-E8BC-0251D2FED7D8}"/>
              </a:ext>
            </a:extLst>
          </p:cNvPr>
          <p:cNvSpPr txBox="1"/>
          <p:nvPr/>
        </p:nvSpPr>
        <p:spPr>
          <a:xfrm>
            <a:off x="1100017" y="3036585"/>
            <a:ext cx="7296892" cy="784830"/>
          </a:xfrm>
          <a:prstGeom prst="rect">
            <a:avLst/>
          </a:prstGeom>
          <a:noFill/>
        </p:spPr>
        <p:txBody>
          <a:bodyPr wrap="square" rtlCol="0">
            <a:spAutoFit/>
          </a:bodyPr>
          <a:lstStyle/>
          <a:p>
            <a:pPr algn="ctr"/>
            <a:r>
              <a:rPr lang="en-US" sz="4500" b="1" dirty="0">
                <a:solidFill>
                  <a:srgbClr val="FFFF00"/>
                </a:solidFill>
              </a:rPr>
              <a:t>Events &amp; Education</a:t>
            </a:r>
            <a:endParaRPr lang="en-US" sz="45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2827877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19C07-9B7C-FDBC-9BB9-2CBD5A41EF8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2B07C2-B1EE-F9D3-ABE8-E1B5F0BC878A}"/>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76</a:t>
            </a:fld>
            <a:endParaRPr lang="en-US" dirty="0">
              <a:latin typeface="Century Gothic"/>
            </a:endParaRPr>
          </a:p>
        </p:txBody>
      </p:sp>
      <p:sp>
        <p:nvSpPr>
          <p:cNvPr id="8" name="TextBox 7">
            <a:extLst>
              <a:ext uri="{FF2B5EF4-FFF2-40B4-BE49-F238E27FC236}">
                <a16:creationId xmlns:a16="http://schemas.microsoft.com/office/drawing/2014/main" id="{87264FEC-89E3-35E0-6579-FF3EC372BB45}"/>
              </a:ext>
            </a:extLst>
          </p:cNvPr>
          <p:cNvSpPr txBox="1"/>
          <p:nvPr/>
        </p:nvSpPr>
        <p:spPr>
          <a:xfrm>
            <a:off x="464072" y="1914001"/>
            <a:ext cx="8400010" cy="3029997"/>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I'm planning to do a targeted 55 plus seminar, partnering with local realtors, estate attorney and financial planners....The realtor has relationship with communities of 55 plus. Any thoughts on that?</a:t>
            </a:r>
          </a:p>
        </p:txBody>
      </p:sp>
    </p:spTree>
    <p:extLst>
      <p:ext uri="{BB962C8B-B14F-4D97-AF65-F5344CB8AC3E}">
        <p14:creationId xmlns:p14="http://schemas.microsoft.com/office/powerpoint/2010/main" val="427105358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DE6DA-CAA1-68A2-01B6-2105448F28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C4419-18F8-6E37-028A-C05677A4875B}"/>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77</a:t>
            </a:fld>
            <a:endParaRPr lang="en-US" dirty="0">
              <a:latin typeface="Century Gothic"/>
            </a:endParaRPr>
          </a:p>
        </p:txBody>
      </p:sp>
      <p:sp>
        <p:nvSpPr>
          <p:cNvPr id="8" name="TextBox 7">
            <a:extLst>
              <a:ext uri="{FF2B5EF4-FFF2-40B4-BE49-F238E27FC236}">
                <a16:creationId xmlns:a16="http://schemas.microsoft.com/office/drawing/2014/main" id="{84E83469-EEEF-AEFA-584E-552146B39D97}"/>
              </a:ext>
            </a:extLst>
          </p:cNvPr>
          <p:cNvSpPr txBox="1"/>
          <p:nvPr/>
        </p:nvSpPr>
        <p:spPr>
          <a:xfrm>
            <a:off x="371995"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other themes/topics could we consider for a series of events? Avoiding family disputes is a great idea!</a:t>
            </a:r>
          </a:p>
        </p:txBody>
      </p:sp>
    </p:spTree>
    <p:extLst>
      <p:ext uri="{BB962C8B-B14F-4D97-AF65-F5344CB8AC3E}">
        <p14:creationId xmlns:p14="http://schemas.microsoft.com/office/powerpoint/2010/main" val="384671916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F034D-232B-33D3-024A-78A435893F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E4AE22-0B38-5A47-895B-457BB3974A1A}"/>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78</a:t>
            </a:fld>
            <a:endParaRPr lang="en-US" dirty="0">
              <a:latin typeface="Century Gothic"/>
            </a:endParaRPr>
          </a:p>
        </p:txBody>
      </p:sp>
      <p:sp>
        <p:nvSpPr>
          <p:cNvPr id="8" name="TextBox 7">
            <a:extLst>
              <a:ext uri="{FF2B5EF4-FFF2-40B4-BE49-F238E27FC236}">
                <a16:creationId xmlns:a16="http://schemas.microsoft.com/office/drawing/2014/main" id="{5ABCBF8D-E98C-D5C0-85A7-10E63B8242EE}"/>
              </a:ext>
            </a:extLst>
          </p:cNvPr>
          <p:cNvSpPr txBox="1"/>
          <p:nvPr/>
        </p:nvSpPr>
        <p:spPr>
          <a:xfrm>
            <a:off x="371995" y="2803187"/>
            <a:ext cx="8400010" cy="1251625"/>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Should we offer and estate planning seminar?</a:t>
            </a:r>
          </a:p>
        </p:txBody>
      </p:sp>
    </p:spTree>
    <p:extLst>
      <p:ext uri="{BB962C8B-B14F-4D97-AF65-F5344CB8AC3E}">
        <p14:creationId xmlns:p14="http://schemas.microsoft.com/office/powerpoint/2010/main" val="7749539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05765A"/>
        </a:solidFill>
        <a:effectLst/>
      </p:bgPr>
    </p:bg>
    <p:spTree>
      <p:nvGrpSpPr>
        <p:cNvPr id="1" name="">
          <a:extLst>
            <a:ext uri="{FF2B5EF4-FFF2-40B4-BE49-F238E27FC236}">
              <a16:creationId xmlns:a16="http://schemas.microsoft.com/office/drawing/2014/main" id="{B7B89748-677F-4B78-A009-DD27144F0DD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FFB5045-A44E-2212-B077-09F479D9DD21}"/>
              </a:ext>
            </a:extLst>
          </p:cNvPr>
          <p:cNvSpPr txBox="1"/>
          <p:nvPr/>
        </p:nvSpPr>
        <p:spPr>
          <a:xfrm>
            <a:off x="923554" y="3036585"/>
            <a:ext cx="7296892" cy="784830"/>
          </a:xfrm>
          <a:prstGeom prst="rect">
            <a:avLst/>
          </a:prstGeom>
          <a:noFill/>
        </p:spPr>
        <p:txBody>
          <a:bodyPr wrap="square" rtlCol="0">
            <a:spAutoFit/>
          </a:bodyPr>
          <a:lstStyle/>
          <a:p>
            <a:pPr algn="ctr"/>
            <a:r>
              <a:rPr lang="en-US" sz="4500" b="1" dirty="0">
                <a:solidFill>
                  <a:srgbClr val="FFFF00"/>
                </a:solidFill>
              </a:rPr>
              <a:t>Career Insight</a:t>
            </a:r>
            <a:endParaRPr lang="en-US" sz="4500" b="1" dirty="0">
              <a:solidFill>
                <a:srgbClr val="FFFF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588022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8</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1713294"/>
            <a:ext cx="8400010" cy="4215578"/>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What's your recommendation on when to include a PG ask? After a donor has given X amount of times? After a certain $ amount? I think it's an easier ask when there's an established relationship or consistency/frequency in giving, than first timer.</a:t>
            </a:r>
          </a:p>
        </p:txBody>
      </p:sp>
    </p:spTree>
    <p:extLst>
      <p:ext uri="{BB962C8B-B14F-4D97-AF65-F5344CB8AC3E}">
        <p14:creationId xmlns:p14="http://schemas.microsoft.com/office/powerpoint/2010/main" val="14755411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FC3CD-9BE8-8B21-0E74-6470AF8CC9A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93B217-683B-61A3-364D-BB8B306D997A}"/>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80</a:t>
            </a:fld>
            <a:endParaRPr lang="en-US" dirty="0">
              <a:latin typeface="Century Gothic"/>
            </a:endParaRPr>
          </a:p>
        </p:txBody>
      </p:sp>
      <p:sp>
        <p:nvSpPr>
          <p:cNvPr id="8" name="TextBox 7">
            <a:extLst>
              <a:ext uri="{FF2B5EF4-FFF2-40B4-BE49-F238E27FC236}">
                <a16:creationId xmlns:a16="http://schemas.microsoft.com/office/drawing/2014/main" id="{9BE4DAC6-FF4A-1CFF-2889-B12C66B6F100}"/>
              </a:ext>
            </a:extLst>
          </p:cNvPr>
          <p:cNvSpPr txBox="1"/>
          <p:nvPr/>
        </p:nvSpPr>
        <p:spPr>
          <a:xfrm>
            <a:off x="464072"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Can you share one piece of advice of something you learned in your career in PG that helped you be successful in your career.</a:t>
            </a:r>
          </a:p>
        </p:txBody>
      </p:sp>
    </p:spTree>
    <p:extLst>
      <p:ext uri="{BB962C8B-B14F-4D97-AF65-F5344CB8AC3E}">
        <p14:creationId xmlns:p14="http://schemas.microsoft.com/office/powerpoint/2010/main" val="408868707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E95C-3115-6A3F-0EFE-A8CA50A02FA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E34059-6692-20A5-C0CB-CDA7A559076B}"/>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81</a:t>
            </a:fld>
            <a:endParaRPr lang="en-US" dirty="0">
              <a:latin typeface="Century Gothic"/>
            </a:endParaRPr>
          </a:p>
        </p:txBody>
      </p:sp>
      <p:sp>
        <p:nvSpPr>
          <p:cNvPr id="8" name="TextBox 7">
            <a:extLst>
              <a:ext uri="{FF2B5EF4-FFF2-40B4-BE49-F238E27FC236}">
                <a16:creationId xmlns:a16="http://schemas.microsoft.com/office/drawing/2014/main" id="{2E5F1823-1783-4A76-F7AA-DD5E02045996}"/>
              </a:ext>
            </a:extLst>
          </p:cNvPr>
          <p:cNvSpPr txBox="1"/>
          <p:nvPr/>
        </p:nvSpPr>
        <p:spPr>
          <a:xfrm>
            <a:off x="464072"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Looking back, what was your biggest mistake in a donor conversation—and what did you learn from it?</a:t>
            </a:r>
          </a:p>
        </p:txBody>
      </p:sp>
    </p:spTree>
    <p:extLst>
      <p:ext uri="{BB962C8B-B14F-4D97-AF65-F5344CB8AC3E}">
        <p14:creationId xmlns:p14="http://schemas.microsoft.com/office/powerpoint/2010/main" val="394694312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E1A3-E781-783D-682E-2F63F73BEE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B1E10A-88BF-7988-C02D-F068ABAE4428}"/>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82</a:t>
            </a:fld>
            <a:endParaRPr lang="en-US" dirty="0">
              <a:latin typeface="Century Gothic"/>
            </a:endParaRPr>
          </a:p>
        </p:txBody>
      </p:sp>
      <p:sp>
        <p:nvSpPr>
          <p:cNvPr id="8" name="TextBox 7">
            <a:extLst>
              <a:ext uri="{FF2B5EF4-FFF2-40B4-BE49-F238E27FC236}">
                <a16:creationId xmlns:a16="http://schemas.microsoft.com/office/drawing/2014/main" id="{AEBEC5BA-C5BB-2471-1A7E-8FFE12946BB1}"/>
              </a:ext>
            </a:extLst>
          </p:cNvPr>
          <p:cNvSpPr txBox="1"/>
          <p:nvPr/>
        </p:nvSpPr>
        <p:spPr>
          <a:xfrm>
            <a:off x="464072" y="2506792"/>
            <a:ext cx="8400010" cy="184441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 would you tell your younger self just starting out in fundraising or planned giving?</a:t>
            </a:r>
          </a:p>
        </p:txBody>
      </p:sp>
    </p:spTree>
    <p:extLst>
      <p:ext uri="{BB962C8B-B14F-4D97-AF65-F5344CB8AC3E}">
        <p14:creationId xmlns:p14="http://schemas.microsoft.com/office/powerpoint/2010/main" val="345775989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lose-up of a thank you note&#10;&#10;Description automatically generated">
            <a:extLst>
              <a:ext uri="{FF2B5EF4-FFF2-40B4-BE49-F238E27FC236}">
                <a16:creationId xmlns:a16="http://schemas.microsoft.com/office/drawing/2014/main" id="{60A81184-CDC7-43EA-422B-64C558BFF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 y="0"/>
            <a:ext cx="9140919" cy="6858000"/>
          </a:xfrm>
          <a:prstGeom prst="rect">
            <a:avLst/>
          </a:prstGeom>
        </p:spPr>
      </p:pic>
      <p:sp>
        <p:nvSpPr>
          <p:cNvPr id="5" name="TextBox 4">
            <a:extLst>
              <a:ext uri="{FF2B5EF4-FFF2-40B4-BE49-F238E27FC236}">
                <a16:creationId xmlns:a16="http://schemas.microsoft.com/office/drawing/2014/main" id="{F494D5D8-2724-E65B-F798-B344FE98C1F4}"/>
              </a:ext>
            </a:extLst>
          </p:cNvPr>
          <p:cNvSpPr txBox="1"/>
          <p:nvPr/>
        </p:nvSpPr>
        <p:spPr>
          <a:xfrm>
            <a:off x="586331" y="2018371"/>
            <a:ext cx="4688196" cy="830997"/>
          </a:xfrm>
          <a:prstGeom prst="rect">
            <a:avLst/>
          </a:prstGeom>
          <a:noFill/>
        </p:spPr>
        <p:txBody>
          <a:bodyPr wrap="square" rtlCol="0">
            <a:spAutoFit/>
          </a:bodyPr>
          <a:lstStyle/>
          <a:p>
            <a:r>
              <a:rPr lang="en-US" sz="2400" b="1" dirty="0">
                <a:latin typeface="Franklin Gothic Demi" panose="020B0603020102020204" pitchFamily="34" charset="0"/>
              </a:rPr>
              <a:t>success@plannedgiving.com</a:t>
            </a:r>
            <a:br>
              <a:rPr lang="en-US" sz="2400" b="1" dirty="0">
                <a:latin typeface="Franklin Gothic Demi" panose="020B0603020102020204" pitchFamily="34" charset="0"/>
              </a:rPr>
            </a:br>
            <a:r>
              <a:rPr lang="en-US" sz="2400" b="1" dirty="0">
                <a:latin typeface="Franklin Gothic Demi" panose="020B0603020102020204" pitchFamily="34" charset="0"/>
              </a:rPr>
              <a:t>800-490-7090</a:t>
            </a:r>
          </a:p>
        </p:txBody>
      </p:sp>
      <p:pic>
        <p:nvPicPr>
          <p:cNvPr id="2" name="Graphic 1">
            <a:extLst>
              <a:ext uri="{FF2B5EF4-FFF2-40B4-BE49-F238E27FC236}">
                <a16:creationId xmlns:a16="http://schemas.microsoft.com/office/drawing/2014/main" id="{70301FDD-E48C-9EFA-F176-3E8F2BB6FC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129" y="3877853"/>
            <a:ext cx="2654300" cy="2095500"/>
          </a:xfrm>
          <a:prstGeom prst="rect">
            <a:avLst/>
          </a:prstGeom>
        </p:spPr>
      </p:pic>
      <p:pic>
        <p:nvPicPr>
          <p:cNvPr id="6" name="Graphic 5">
            <a:extLst>
              <a:ext uri="{FF2B5EF4-FFF2-40B4-BE49-F238E27FC236}">
                <a16:creationId xmlns:a16="http://schemas.microsoft.com/office/drawing/2014/main" id="{97B03B1E-E218-42B2-C947-AE1EF5CB0B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3390" y="1066800"/>
            <a:ext cx="3378844" cy="625365"/>
          </a:xfrm>
          <a:prstGeom prst="rect">
            <a:avLst/>
          </a:prstGeom>
        </p:spPr>
      </p:pic>
    </p:spTree>
    <p:extLst>
      <p:ext uri="{BB962C8B-B14F-4D97-AF65-F5344CB8AC3E}">
        <p14:creationId xmlns:p14="http://schemas.microsoft.com/office/powerpoint/2010/main" val="6353168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55F38-45DE-D5C9-DC42-5247AD9A6B15}"/>
              </a:ext>
            </a:extLst>
          </p:cNvPr>
          <p:cNvSpPr>
            <a:spLocks noGrp="1"/>
          </p:cNvSpPr>
          <p:nvPr>
            <p:ph type="sldNum" sz="quarter" idx="12"/>
          </p:nvPr>
        </p:nvSpPr>
        <p:spPr/>
        <p:txBody>
          <a:bodyPr/>
          <a:lstStyle/>
          <a:p>
            <a:pPr>
              <a:defRPr/>
            </a:pPr>
            <a:fld id="{F7AE3DA6-8446-B043-8A6D-0AAAACB7033D}" type="slidenum">
              <a:rPr lang="en-US" smtClean="0">
                <a:latin typeface="Century Gothic"/>
              </a:rPr>
              <a:pPr>
                <a:defRPr/>
              </a:pPr>
              <a:t>9</a:t>
            </a:fld>
            <a:endParaRPr lang="en-US" dirty="0">
              <a:latin typeface="Century Gothic"/>
            </a:endParaRPr>
          </a:p>
        </p:txBody>
      </p:sp>
      <p:sp>
        <p:nvSpPr>
          <p:cNvPr id="8" name="TextBox 7">
            <a:extLst>
              <a:ext uri="{FF2B5EF4-FFF2-40B4-BE49-F238E27FC236}">
                <a16:creationId xmlns:a16="http://schemas.microsoft.com/office/drawing/2014/main" id="{42566756-EB92-5E70-3EC4-6A4CCF19D6FF}"/>
              </a:ext>
            </a:extLst>
          </p:cNvPr>
          <p:cNvSpPr txBox="1"/>
          <p:nvPr/>
        </p:nvSpPr>
        <p:spPr>
          <a:xfrm>
            <a:off x="464072" y="2602480"/>
            <a:ext cx="8400010" cy="2437206"/>
          </a:xfrm>
          <a:prstGeom prst="rect">
            <a:avLst/>
          </a:prstGeom>
          <a:noFill/>
        </p:spPr>
        <p:txBody>
          <a:bodyPr wrap="square" rtlCol="0" anchor="ctr" anchorCtr="0">
            <a:spAutoFit/>
          </a:bodyPr>
          <a:lstStyle/>
          <a:p>
            <a:pPr marR="0" lvl="0" algn="ctr">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What's the difference between a will and a trust? If you get a gift from a living trust, should my assumption be that the donor who is giving it is alive?</a:t>
            </a:r>
          </a:p>
        </p:txBody>
      </p:sp>
    </p:spTree>
    <p:extLst>
      <p:ext uri="{BB962C8B-B14F-4D97-AF65-F5344CB8AC3E}">
        <p14:creationId xmlns:p14="http://schemas.microsoft.com/office/powerpoint/2010/main" val="69774678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Essential">
  <a:themeElements>
    <a:clrScheme name="Planned Giving Final">
      <a:dk1>
        <a:srgbClr val="302C24"/>
      </a:dk1>
      <a:lt1>
        <a:sysClr val="window" lastClr="FFFFFF"/>
      </a:lt1>
      <a:dk2>
        <a:srgbClr val="C7722A"/>
      </a:dk2>
      <a:lt2>
        <a:srgbClr val="6E6F71"/>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C6215446EE974DBEE22BAA0126379C" ma:contentTypeVersion="19" ma:contentTypeDescription="Create a new document." ma:contentTypeScope="" ma:versionID="be66b908065bebde3cd3118155b92a4e">
  <xsd:schema xmlns:xsd="http://www.w3.org/2001/XMLSchema" xmlns:xs="http://www.w3.org/2001/XMLSchema" xmlns:p="http://schemas.microsoft.com/office/2006/metadata/properties" xmlns:ns2="9a48274e-586d-40d7-949c-660474f181c6" xmlns:ns3="f9c06ece-aaff-4ae8-b798-3780955207d6" targetNamespace="http://schemas.microsoft.com/office/2006/metadata/properties" ma:root="true" ma:fieldsID="6629a688e0a546e4ae6badf1790eca1e" ns2:_="" ns3:_="">
    <xsd:import namespace="9a48274e-586d-40d7-949c-660474f181c6"/>
    <xsd:import namespace="f9c06ece-aaff-4ae8-b798-3780955207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Topic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8274e-586d-40d7-949c-660474f181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Topics" ma:index="19" nillable="true" ma:displayName="Topics" ma:format="Dropdown" ma:internalName="Topics">
      <xsd:simpleType>
        <xsd:restriction base="dms:Text">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a5055f-cec0-407e-8ba8-be101eb2e51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c06ece-aaff-4ae8-b798-3780955207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5c9e68-6a05-465b-b3cb-1e115d596ff3}" ma:internalName="TaxCatchAll" ma:showField="CatchAllData" ma:web="f9c06ece-aaff-4ae8-b798-3780955207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ED2B6B-860D-42B4-AC94-4AAB2A6F066F}">
  <ds:schemaRefs>
    <ds:schemaRef ds:uri="http://schemas.microsoft.com/sharepoint/v3/contenttype/forms"/>
  </ds:schemaRefs>
</ds:datastoreItem>
</file>

<file path=customXml/itemProps2.xml><?xml version="1.0" encoding="utf-8"?>
<ds:datastoreItem xmlns:ds="http://schemas.openxmlformats.org/officeDocument/2006/customXml" ds:itemID="{29DEEE59-BDCD-4507-8271-9FA6D23CE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8274e-586d-40d7-949c-660474f181c6"/>
    <ds:schemaRef ds:uri="f9c06ece-aaff-4ae8-b798-378095520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96298</TotalTime>
  <Words>1858</Words>
  <Application>Microsoft Macintosh PowerPoint</Application>
  <PresentationFormat>On-screen Show (4:3)</PresentationFormat>
  <Paragraphs>160</Paragraphs>
  <Slides>83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Arial</vt:lpstr>
      <vt:lpstr>Calibri</vt:lpstr>
      <vt:lpstr>Calibri Light</vt:lpstr>
      <vt:lpstr>Century Gothic</vt:lpstr>
      <vt:lpstr>Century Gothic Paneuropean Bold</vt:lpstr>
      <vt:lpstr>Franklin Gothic Demi</vt:lpstr>
      <vt:lpstr>Helvetica Neue Light</vt:lpstr>
      <vt:lpstr>Wingdings</vt:lpstr>
      <vt:lpstr>3_Essential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Liesbeth Stoeffler</dc:creator>
  <cp:lastModifiedBy>Viken Mikaelian</cp:lastModifiedBy>
  <cp:revision>3177</cp:revision>
  <cp:lastPrinted>2011-12-07T00:38:05Z</cp:lastPrinted>
  <dcterms:created xsi:type="dcterms:W3CDTF">2011-12-06T02:42:21Z</dcterms:created>
  <dcterms:modified xsi:type="dcterms:W3CDTF">2025-07-05T11:40:52Z</dcterms:modified>
</cp:coreProperties>
</file>